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7" r:id="rId2"/>
    <p:sldId id="299" r:id="rId3"/>
    <p:sldId id="258" r:id="rId4"/>
    <p:sldId id="262" r:id="rId5"/>
    <p:sldId id="291" r:id="rId6"/>
    <p:sldId id="292" r:id="rId7"/>
    <p:sldId id="285" r:id="rId8"/>
    <p:sldId id="267" r:id="rId9"/>
    <p:sldId id="278" r:id="rId10"/>
    <p:sldId id="268" r:id="rId11"/>
    <p:sldId id="288" r:id="rId12"/>
    <p:sldId id="257" r:id="rId13"/>
    <p:sldId id="300" r:id="rId14"/>
    <p:sldId id="259" r:id="rId15"/>
    <p:sldId id="260" r:id="rId16"/>
    <p:sldId id="261" r:id="rId17"/>
    <p:sldId id="263" r:id="rId18"/>
    <p:sldId id="264" r:id="rId19"/>
    <p:sldId id="305" r:id="rId20"/>
    <p:sldId id="286" r:id="rId21"/>
    <p:sldId id="279" r:id="rId22"/>
    <p:sldId id="284" r:id="rId23"/>
    <p:sldId id="272" r:id="rId24"/>
    <p:sldId id="294" r:id="rId25"/>
    <p:sldId id="295" r:id="rId26"/>
    <p:sldId id="296"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434" autoAdjust="0"/>
  </p:normalViewPr>
  <p:slideViewPr>
    <p:cSldViewPr snapToGrid="0">
      <p:cViewPr varScale="1">
        <p:scale>
          <a:sx n="101" d="100"/>
          <a:sy n="101"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CO2  Emissions of diff. Power Sources</a:t>
            </a:r>
          </a:p>
          <a:p>
            <a:pPr>
              <a:defRPr/>
            </a:pPr>
            <a:r>
              <a:rPr lang="en-US"/>
              <a:t>per Electric-generating Capacity </a:t>
            </a:r>
          </a:p>
        </c:rich>
      </c:tx>
      <c:layout>
        <c:manualLayout>
          <c:xMode val="edge"/>
          <c:yMode val="edge"/>
          <c:x val="0.25279225583546994"/>
          <c:y val="1.506249494203354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4394058803095"/>
          <c:y val="0.18832406111228772"/>
          <c:w val="0.79935171265240645"/>
          <c:h val="0.61017275430594364"/>
        </c:manualLayout>
      </c:layout>
      <c:barChart>
        <c:barDir val="bar"/>
        <c:grouping val="stacked"/>
        <c:varyColors val="0"/>
        <c:ser>
          <c:idx val="0"/>
          <c:order val="0"/>
          <c:tx>
            <c:strRef>
              <c:f>Sheet1!$B$1</c:f>
              <c:strCache>
                <c:ptCount val="1"/>
                <c:pt idx="0">
                  <c:v>CO2 emission(g-CO2/kWh)</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Hydro</c:v>
                </c:pt>
                <c:pt idx="1">
                  <c:v>Nuclear</c:v>
                </c:pt>
                <c:pt idx="2">
                  <c:v>Wind</c:v>
                </c:pt>
                <c:pt idx="3">
                  <c:v>Solar PV</c:v>
                </c:pt>
                <c:pt idx="4">
                  <c:v>Natural gas fired</c:v>
                </c:pt>
                <c:pt idx="5">
                  <c:v>coal fired</c:v>
                </c:pt>
              </c:strCache>
            </c:strRef>
          </c:cat>
          <c:val>
            <c:numRef>
              <c:f>Sheet1!$B$2:$B$7</c:f>
              <c:numCache>
                <c:formatCode>General</c:formatCode>
                <c:ptCount val="6"/>
                <c:pt idx="0">
                  <c:v>11</c:v>
                </c:pt>
                <c:pt idx="1">
                  <c:v>20</c:v>
                </c:pt>
                <c:pt idx="2">
                  <c:v>25</c:v>
                </c:pt>
                <c:pt idx="3">
                  <c:v>38</c:v>
                </c:pt>
                <c:pt idx="4">
                  <c:v>738</c:v>
                </c:pt>
                <c:pt idx="5">
                  <c:v>943</c:v>
                </c:pt>
              </c:numCache>
            </c:numRef>
          </c:val>
          <c:extLst>
            <c:ext xmlns:c16="http://schemas.microsoft.com/office/drawing/2014/chart" uri="{C3380CC4-5D6E-409C-BE32-E72D297353CC}">
              <c16:uniqueId val="{00000000-37DB-45EA-94D9-FE4B04726976}"/>
            </c:ext>
          </c:extLst>
        </c:ser>
        <c:dLbls>
          <c:showLegendKey val="0"/>
          <c:showVal val="0"/>
          <c:showCatName val="0"/>
          <c:showSerName val="0"/>
          <c:showPercent val="0"/>
          <c:showBubbleSize val="0"/>
        </c:dLbls>
        <c:gapWidth val="150"/>
        <c:overlap val="100"/>
        <c:axId val="185222456"/>
        <c:axId val="185219712"/>
      </c:barChart>
      <c:catAx>
        <c:axId val="1852224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219712"/>
        <c:crosses val="autoZero"/>
        <c:auto val="1"/>
        <c:lblAlgn val="ctr"/>
        <c:lblOffset val="100"/>
        <c:noMultiLvlLbl val="0"/>
      </c:catAx>
      <c:valAx>
        <c:axId val="185219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222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6CD24-AAD4-4793-BCB7-9F2728A896A9}" type="datetimeFigureOut">
              <a:rPr lang="en-GB" smtClean="0"/>
              <a:t>16/02/2026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06ACB-66CC-41CD-8DC9-2AACB0791BE4}" type="slidenum">
              <a:rPr lang="en-GB" smtClean="0"/>
              <a:t>‹#›</a:t>
            </a:fld>
            <a:endParaRPr lang="en-GB"/>
          </a:p>
        </p:txBody>
      </p:sp>
    </p:spTree>
    <p:extLst>
      <p:ext uri="{BB962C8B-B14F-4D97-AF65-F5344CB8AC3E}">
        <p14:creationId xmlns:p14="http://schemas.microsoft.com/office/powerpoint/2010/main" val="241879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Wind power was very popular in the search for renewable energy sources,</a:t>
            </a:r>
            <a:r>
              <a:rPr lang="en-US" sz="1200" kern="1200" baseline="0" dirty="0">
                <a:solidFill>
                  <a:schemeClr val="tx1"/>
                </a:solidFill>
                <a:effectLst/>
                <a:latin typeface="+mn-lt"/>
                <a:ea typeface="+mn-ea"/>
                <a:cs typeface="+mn-cs"/>
              </a:rPr>
              <a:t> it is quite developed.</a:t>
            </a:r>
          </a:p>
          <a:p>
            <a:r>
              <a:rPr lang="en-US" sz="1200" kern="1200" baseline="0" dirty="0">
                <a:solidFill>
                  <a:schemeClr val="tx1"/>
                </a:solidFill>
                <a:effectLst/>
                <a:latin typeface="+mn-lt"/>
                <a:ea typeface="+mn-ea"/>
                <a:cs typeface="+mn-cs"/>
              </a:rPr>
              <a:t>What was interesting to me was to see what will happen if we use small scale wind turbines in our homes. What will be the influence. </a:t>
            </a:r>
            <a:endParaRPr lang="en-US" sz="1200" kern="1200" dirty="0">
              <a:solidFill>
                <a:schemeClr val="tx1"/>
              </a:solidFill>
              <a:effectLst/>
              <a:latin typeface="+mn-lt"/>
              <a:ea typeface="+mn-ea"/>
              <a:cs typeface="+mn-cs"/>
            </a:endParaRPr>
          </a:p>
          <a:p>
            <a:r>
              <a:rPr lang="en-US" dirty="0"/>
              <a:t>No cover for financial information </a:t>
            </a:r>
          </a:p>
        </p:txBody>
      </p:sp>
      <p:sp>
        <p:nvSpPr>
          <p:cNvPr id="4" name="Slide Number Placeholder 3"/>
          <p:cNvSpPr>
            <a:spLocks noGrp="1"/>
          </p:cNvSpPr>
          <p:nvPr>
            <p:ph type="sldNum" sz="quarter" idx="10"/>
          </p:nvPr>
        </p:nvSpPr>
        <p:spPr/>
        <p:txBody>
          <a:bodyPr/>
          <a:lstStyle/>
          <a:p>
            <a:fld id="{3150EE7D-E63D-4157-9580-F9E9B193A68F}" type="slidenum">
              <a:rPr lang="en-US" smtClean="0"/>
              <a:t>11</a:t>
            </a:fld>
            <a:endParaRPr lang="en-US"/>
          </a:p>
        </p:txBody>
      </p:sp>
    </p:spTree>
    <p:extLst>
      <p:ext uri="{BB962C8B-B14F-4D97-AF65-F5344CB8AC3E}">
        <p14:creationId xmlns:p14="http://schemas.microsoft.com/office/powerpoint/2010/main" val="7476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most common type in the UK is the HAWT [</a:t>
            </a:r>
            <a:r>
              <a:rPr lang="en-US" dirty="0" err="1"/>
              <a:t>Bahaj</a:t>
            </a:r>
            <a:r>
              <a:rPr lang="en-US" dirty="0"/>
              <a:t> </a:t>
            </a:r>
            <a:r>
              <a:rPr lang="en-US" i="1" dirty="0"/>
              <a:t>et al</a:t>
            </a:r>
            <a:r>
              <a:rPr lang="en-US" dirty="0"/>
              <a:t>., (1)]</a:t>
            </a:r>
          </a:p>
          <a:p>
            <a:endParaRPr lang="en-US" dirty="0"/>
          </a:p>
        </p:txBody>
      </p:sp>
      <p:sp>
        <p:nvSpPr>
          <p:cNvPr id="4" name="Slide Number Placeholder 3"/>
          <p:cNvSpPr>
            <a:spLocks noGrp="1"/>
          </p:cNvSpPr>
          <p:nvPr>
            <p:ph type="sldNum" sz="quarter" idx="10"/>
          </p:nvPr>
        </p:nvSpPr>
        <p:spPr/>
        <p:txBody>
          <a:bodyPr/>
          <a:lstStyle/>
          <a:p>
            <a:fld id="{3150EE7D-E63D-4157-9580-F9E9B193A68F}" type="slidenum">
              <a:rPr lang="en-US" smtClean="0"/>
              <a:t>12</a:t>
            </a:fld>
            <a:endParaRPr lang="en-US"/>
          </a:p>
        </p:txBody>
      </p:sp>
    </p:spTree>
    <p:extLst>
      <p:ext uri="{BB962C8B-B14F-4D97-AF65-F5344CB8AC3E}">
        <p14:creationId xmlns:p14="http://schemas.microsoft.com/office/powerpoint/2010/main" val="253913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US" dirty="0"/>
              <a:t>Most of the small scale (and in general)  wind turbines are horizontal axis – more efficient, usually </a:t>
            </a:r>
          </a:p>
          <a:p>
            <a:r>
              <a:rPr lang="en-US" dirty="0"/>
              <a:t>Most early ones – vertical</a:t>
            </a:r>
          </a:p>
          <a:p>
            <a:r>
              <a:rPr lang="en-US" dirty="0"/>
              <a:t>In Europe</a:t>
            </a:r>
            <a:r>
              <a:rPr lang="en-US" baseline="0" dirty="0"/>
              <a:t> - horizontal</a:t>
            </a:r>
            <a:endParaRPr lang="en-US" dirty="0"/>
          </a:p>
        </p:txBody>
      </p:sp>
      <p:sp>
        <p:nvSpPr>
          <p:cNvPr id="4" name="Slide Number Placeholder 3"/>
          <p:cNvSpPr>
            <a:spLocks noGrp="1"/>
          </p:cNvSpPr>
          <p:nvPr>
            <p:ph type="sldNum" sz="quarter" idx="10"/>
          </p:nvPr>
        </p:nvSpPr>
        <p:spPr/>
        <p:txBody>
          <a:bodyPr/>
          <a:lstStyle/>
          <a:p>
            <a:fld id="{3150EE7D-E63D-4157-9580-F9E9B193A68F}" type="slidenum">
              <a:rPr lang="en-US" smtClean="0"/>
              <a:t>13</a:t>
            </a:fld>
            <a:endParaRPr lang="en-US"/>
          </a:p>
        </p:txBody>
      </p:sp>
    </p:spTree>
    <p:extLst>
      <p:ext uri="{BB962C8B-B14F-4D97-AF65-F5344CB8AC3E}">
        <p14:creationId xmlns:p14="http://schemas.microsoft.com/office/powerpoint/2010/main" val="156654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Wind turbine - a device that converts kinetic energy from the wind into electrical power.</a:t>
            </a:r>
          </a:p>
          <a:p>
            <a:r>
              <a:rPr lang="en-US" dirty="0"/>
              <a:t>U</a:t>
            </a:r>
            <a:r>
              <a:rPr lang="en-US" baseline="0" dirty="0"/>
              <a:t> (cubic) and D (square) are the dominant factor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Has cubic dependence on wind velocity</a:t>
            </a:r>
          </a:p>
          <a:p>
            <a:endParaRPr lang="en-US" dirty="0"/>
          </a:p>
        </p:txBody>
      </p:sp>
      <p:sp>
        <p:nvSpPr>
          <p:cNvPr id="4" name="Slide Number Placeholder 3"/>
          <p:cNvSpPr>
            <a:spLocks noGrp="1"/>
          </p:cNvSpPr>
          <p:nvPr>
            <p:ph type="sldNum" sz="quarter" idx="10"/>
          </p:nvPr>
        </p:nvSpPr>
        <p:spPr/>
        <p:txBody>
          <a:bodyPr/>
          <a:lstStyle/>
          <a:p>
            <a:fld id="{3150EE7D-E63D-4157-9580-F9E9B193A68F}" type="slidenum">
              <a:rPr lang="en-US" smtClean="0"/>
              <a:t>14</a:t>
            </a:fld>
            <a:endParaRPr lang="en-US"/>
          </a:p>
        </p:txBody>
      </p:sp>
    </p:spTree>
    <p:extLst>
      <p:ext uri="{BB962C8B-B14F-4D97-AF65-F5344CB8AC3E}">
        <p14:creationId xmlns:p14="http://schemas.microsoft.com/office/powerpoint/2010/main" val="235432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US" dirty="0"/>
              <a:t>16/27</a:t>
            </a:r>
            <a:r>
              <a:rPr lang="en-US" baseline="0" dirty="0"/>
              <a:t> or 59% of the Gross power. </a:t>
            </a:r>
            <a:r>
              <a:rPr lang="en-US" b="1" dirty="0"/>
              <a:t>Betz's law</a:t>
            </a:r>
            <a:r>
              <a:rPr lang="en-US" dirty="0"/>
              <a:t> calculates the maximum power that can be extracted from the wind.</a:t>
            </a:r>
            <a:endParaRPr lang="en-US" baseline="0" dirty="0"/>
          </a:p>
          <a:p>
            <a:r>
              <a:rPr lang="en-US" baseline="0" dirty="0"/>
              <a:t>Real turbine extract less than Betz limit due to aerodynamics and power conversion losses.</a:t>
            </a:r>
          </a:p>
          <a:p>
            <a:r>
              <a:rPr lang="en-US" baseline="0" dirty="0"/>
              <a:t>Figure: representative micro-wind turbine power curve, compared with the Gross power and the Betz limit.</a:t>
            </a:r>
            <a:endParaRPr lang="en-US" dirty="0"/>
          </a:p>
        </p:txBody>
      </p:sp>
      <p:sp>
        <p:nvSpPr>
          <p:cNvPr id="4" name="Slide Number Placeholder 3"/>
          <p:cNvSpPr>
            <a:spLocks noGrp="1"/>
          </p:cNvSpPr>
          <p:nvPr>
            <p:ph type="sldNum" sz="quarter" idx="10"/>
          </p:nvPr>
        </p:nvSpPr>
        <p:spPr/>
        <p:txBody>
          <a:bodyPr/>
          <a:lstStyle/>
          <a:p>
            <a:fld id="{3150EE7D-E63D-4157-9580-F9E9B193A68F}" type="slidenum">
              <a:rPr lang="en-US" smtClean="0"/>
              <a:t>15</a:t>
            </a:fld>
            <a:endParaRPr lang="en-US"/>
          </a:p>
        </p:txBody>
      </p:sp>
    </p:spTree>
    <p:extLst>
      <p:ext uri="{BB962C8B-B14F-4D97-AF65-F5344CB8AC3E}">
        <p14:creationId xmlns:p14="http://schemas.microsoft.com/office/powerpoint/2010/main" val="220305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US" dirty="0" err="1"/>
              <a:t>Entec</a:t>
            </a:r>
            <a:r>
              <a:rPr lang="en-US" dirty="0"/>
              <a:t> – a company</a:t>
            </a:r>
            <a:r>
              <a:rPr lang="en-US" baseline="0" dirty="0"/>
              <a:t> that de sign environmental solutions and products</a:t>
            </a:r>
          </a:p>
          <a:p>
            <a:r>
              <a:rPr lang="en-US" dirty="0"/>
              <a:t>http://www.entec-international.com/</a:t>
            </a:r>
          </a:p>
          <a:p>
            <a:r>
              <a:rPr lang="en-US" dirty="0"/>
              <a:t>Cut-in speed:</a:t>
            </a:r>
            <a:r>
              <a:rPr lang="en-US" baseline="0" dirty="0"/>
              <a:t> </a:t>
            </a:r>
            <a:r>
              <a:rPr lang="en-US" dirty="0"/>
              <a:t>At very low wind speeds, there is insufficient torque exerted by the wind on the turbine blades to make them rotate</a:t>
            </a:r>
          </a:p>
          <a:p>
            <a:r>
              <a:rPr lang="en-US" dirty="0"/>
              <a:t>Rated power: </a:t>
            </a:r>
            <a:r>
              <a:rPr lang="en-US" sz="1200" kern="1200" dirty="0">
                <a:solidFill>
                  <a:schemeClr val="tx1"/>
                </a:solidFill>
                <a:effectLst/>
                <a:latin typeface="+mn-lt"/>
                <a:ea typeface="+mn-ea"/>
                <a:cs typeface="+mn-cs"/>
              </a:rPr>
              <a:t>the power output reaches the limit that the electrical generator is capable of</a:t>
            </a:r>
            <a:r>
              <a:rPr lang="en-US" sz="1200" kern="1200" baseline="0" dirty="0">
                <a:solidFill>
                  <a:schemeClr val="tx1"/>
                </a:solidFill>
                <a:effectLst/>
                <a:latin typeface="+mn-lt"/>
                <a:ea typeface="+mn-ea"/>
                <a:cs typeface="+mn-cs"/>
              </a:rPr>
              <a:t> – keep the power at </a:t>
            </a:r>
            <a:r>
              <a:rPr lang="en-US" sz="1200" kern="1200" baseline="0" dirty="0" err="1">
                <a:solidFill>
                  <a:schemeClr val="tx1"/>
                </a:solidFill>
                <a:effectLst/>
                <a:latin typeface="+mn-lt"/>
                <a:ea typeface="+mn-ea"/>
                <a:cs typeface="+mn-cs"/>
              </a:rPr>
              <a:t>const</a:t>
            </a:r>
            <a:r>
              <a:rPr lang="en-US" sz="1200" kern="1200" baseline="0" dirty="0">
                <a:solidFill>
                  <a:schemeClr val="tx1"/>
                </a:solidFill>
                <a:effectLst/>
                <a:latin typeface="+mn-lt"/>
                <a:ea typeface="+mn-ea"/>
                <a:cs typeface="+mn-cs"/>
              </a:rPr>
              <a:t> level</a:t>
            </a:r>
          </a:p>
          <a:p>
            <a:r>
              <a:rPr lang="en-US" sz="1200" kern="1200" baseline="0" dirty="0">
                <a:solidFill>
                  <a:schemeClr val="tx1"/>
                </a:solidFill>
                <a:effectLst/>
                <a:latin typeface="+mn-lt"/>
                <a:ea typeface="+mn-ea"/>
                <a:cs typeface="+mn-cs"/>
              </a:rPr>
              <a:t>Cut-out speed: </a:t>
            </a:r>
            <a:r>
              <a:rPr lang="en-US" sz="1200" kern="1200" dirty="0">
                <a:solidFill>
                  <a:schemeClr val="tx1"/>
                </a:solidFill>
                <a:effectLst/>
                <a:latin typeface="+mn-lt"/>
                <a:ea typeface="+mn-ea"/>
                <a:cs typeface="+mn-cs"/>
              </a:rPr>
              <a:t>There is a risk of damage to the rotor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150EE7D-E63D-4157-9580-F9E9B193A68F}" type="slidenum">
              <a:rPr lang="en-US" smtClean="0"/>
              <a:t>16</a:t>
            </a:fld>
            <a:endParaRPr lang="en-US"/>
          </a:p>
        </p:txBody>
      </p:sp>
    </p:spTree>
    <p:extLst>
      <p:ext uri="{BB962C8B-B14F-4D97-AF65-F5344CB8AC3E}">
        <p14:creationId xmlns:p14="http://schemas.microsoft.com/office/powerpoint/2010/main" val="98389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Globally, winds are caused by pressure gradients generated by the differential heating of the Earth’s surface by the Sun</a:t>
            </a:r>
          </a:p>
          <a:p>
            <a:r>
              <a:rPr lang="en-US" sz="1200" b="0" i="0" u="none" strike="noStrike" kern="1200" baseline="0" dirty="0">
                <a:solidFill>
                  <a:schemeClr val="tx1"/>
                </a:solidFill>
                <a:latin typeface="+mn-lt"/>
                <a:ea typeface="+mn-ea"/>
                <a:cs typeface="+mn-cs"/>
              </a:rPr>
              <a:t>Within the atmospheric boundary layer the shear stresses caused by the Earth’s surface extract momentum from the wind,</a:t>
            </a:r>
          </a:p>
          <a:p>
            <a:r>
              <a:rPr lang="en-US" sz="1200" b="0" i="0" u="none" strike="noStrike" kern="1200" baseline="0" dirty="0">
                <a:solidFill>
                  <a:schemeClr val="tx1"/>
                </a:solidFill>
                <a:latin typeface="+mn-lt"/>
                <a:ea typeface="+mn-ea"/>
                <a:cs typeface="+mn-cs"/>
              </a:rPr>
              <a:t>and cause a variation of velocity with height. </a:t>
            </a:r>
            <a:r>
              <a:rPr lang="en-US" sz="1200" b="0" i="0" u="none" strike="noStrike" kern="1200" baseline="0" dirty="0" err="1">
                <a:solidFill>
                  <a:schemeClr val="tx1"/>
                </a:solidFill>
                <a:latin typeface="+mn-lt"/>
                <a:ea typeface="+mn-ea"/>
                <a:cs typeface="+mn-cs"/>
              </a:rPr>
              <a:t>Topography,surface</a:t>
            </a:r>
            <a:r>
              <a:rPr lang="en-US" sz="1200" b="0" i="0" u="none" strike="noStrike" kern="1200" baseline="0" dirty="0">
                <a:solidFill>
                  <a:schemeClr val="tx1"/>
                </a:solidFill>
                <a:latin typeface="+mn-lt"/>
                <a:ea typeface="+mn-ea"/>
                <a:cs typeface="+mn-cs"/>
              </a:rPr>
              <a:t> roughness etc.</a:t>
            </a:r>
          </a:p>
          <a:p>
            <a:r>
              <a:rPr lang="en-US" sz="1200" b="0" i="0" u="none" strike="noStrike" kern="1200" baseline="0" dirty="0">
                <a:solidFill>
                  <a:schemeClr val="tx1"/>
                </a:solidFill>
                <a:latin typeface="+mn-lt"/>
                <a:ea typeface="+mn-ea"/>
                <a:cs typeface="+mn-cs"/>
              </a:rPr>
              <a:t>Urban environments typically have the greatest surface roughness, and climatological processes in such environments are accordingly complex.</a:t>
            </a:r>
          </a:p>
          <a:p>
            <a:endParaRPr lang="en-US" dirty="0"/>
          </a:p>
        </p:txBody>
      </p:sp>
      <p:sp>
        <p:nvSpPr>
          <p:cNvPr id="4" name="Slide Number Placeholder 3"/>
          <p:cNvSpPr>
            <a:spLocks noGrp="1"/>
          </p:cNvSpPr>
          <p:nvPr>
            <p:ph type="sldNum" sz="quarter" idx="10"/>
          </p:nvPr>
        </p:nvSpPr>
        <p:spPr/>
        <p:txBody>
          <a:bodyPr/>
          <a:lstStyle/>
          <a:p>
            <a:fld id="{3150EE7D-E63D-4157-9580-F9E9B193A68F}" type="slidenum">
              <a:rPr lang="en-US" smtClean="0"/>
              <a:t>17</a:t>
            </a:fld>
            <a:endParaRPr lang="en-US"/>
          </a:p>
        </p:txBody>
      </p:sp>
    </p:spTree>
    <p:extLst>
      <p:ext uri="{BB962C8B-B14F-4D97-AF65-F5344CB8AC3E}">
        <p14:creationId xmlns:p14="http://schemas.microsoft.com/office/powerpoint/2010/main" val="167533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US" dirty="0"/>
              <a:t>Turbulence intensity as a function of height</a:t>
            </a:r>
            <a:r>
              <a:rPr lang="en-US" baseline="0" dirty="0"/>
              <a:t> in urban environments</a:t>
            </a:r>
            <a:endParaRPr lang="en-US" dirty="0"/>
          </a:p>
        </p:txBody>
      </p:sp>
      <p:sp>
        <p:nvSpPr>
          <p:cNvPr id="4" name="Slide Number Placeholder 3"/>
          <p:cNvSpPr>
            <a:spLocks noGrp="1"/>
          </p:cNvSpPr>
          <p:nvPr>
            <p:ph type="sldNum" sz="quarter" idx="10"/>
          </p:nvPr>
        </p:nvSpPr>
        <p:spPr/>
        <p:txBody>
          <a:bodyPr/>
          <a:lstStyle/>
          <a:p>
            <a:fld id="{3150EE7D-E63D-4157-9580-F9E9B193A68F}" type="slidenum">
              <a:rPr lang="en-US" smtClean="0"/>
              <a:t>18</a:t>
            </a:fld>
            <a:endParaRPr lang="en-US"/>
          </a:p>
        </p:txBody>
      </p:sp>
    </p:spTree>
    <p:extLst>
      <p:ext uri="{BB962C8B-B14F-4D97-AF65-F5344CB8AC3E}">
        <p14:creationId xmlns:p14="http://schemas.microsoft.com/office/powerpoint/2010/main" val="382573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US" dirty="0"/>
              <a:t>1650/2.5</a:t>
            </a:r>
            <a:r>
              <a:rPr lang="en-US" baseline="0" dirty="0"/>
              <a:t> = 660</a:t>
            </a:r>
          </a:p>
          <a:p>
            <a:r>
              <a:rPr lang="en-US" baseline="0" dirty="0"/>
              <a:t>4300/3.3 = 1303</a:t>
            </a:r>
          </a:p>
          <a:p>
            <a:r>
              <a:rPr lang="en-US" baseline="0" dirty="0"/>
              <a:t>1900/1.4 = 1360</a:t>
            </a:r>
            <a:endParaRPr lang="en-US" dirty="0"/>
          </a:p>
        </p:txBody>
      </p:sp>
      <p:sp>
        <p:nvSpPr>
          <p:cNvPr id="4" name="Slide Number Placeholder 3"/>
          <p:cNvSpPr>
            <a:spLocks noGrp="1"/>
          </p:cNvSpPr>
          <p:nvPr>
            <p:ph type="sldNum" sz="quarter" idx="10"/>
          </p:nvPr>
        </p:nvSpPr>
        <p:spPr/>
        <p:txBody>
          <a:bodyPr/>
          <a:lstStyle/>
          <a:p>
            <a:fld id="{3150EE7D-E63D-4157-9580-F9E9B193A68F}" type="slidenum">
              <a:rPr lang="en-US" smtClean="0"/>
              <a:t>19</a:t>
            </a:fld>
            <a:endParaRPr lang="en-US"/>
          </a:p>
        </p:txBody>
      </p:sp>
    </p:spTree>
    <p:extLst>
      <p:ext uri="{BB962C8B-B14F-4D97-AF65-F5344CB8AC3E}">
        <p14:creationId xmlns:p14="http://schemas.microsoft.com/office/powerpoint/2010/main" val="211144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EA24F2-EF74-4A05-BA55-A0676103FFCE}"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129002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A24F2-EF74-4A05-BA55-A0676103FFCE}"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413374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A24F2-EF74-4A05-BA55-A0676103FFCE}"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153907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A24F2-EF74-4A05-BA55-A0676103FFCE}"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390489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A24F2-EF74-4A05-BA55-A0676103FFCE}"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70121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EA24F2-EF74-4A05-BA55-A0676103FFCE}"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248993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EA24F2-EF74-4A05-BA55-A0676103FFCE}" type="datetimeFigureOut">
              <a:rPr lang="en-US" smtClean="0"/>
              <a:t>2/16/2026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269656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EA24F2-EF74-4A05-BA55-A0676103FFCE}" type="datetimeFigureOut">
              <a:rPr lang="en-US" smtClean="0"/>
              <a:t>2/16/2026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234492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24F2-EF74-4A05-BA55-A0676103FFCE}" type="datetimeFigureOut">
              <a:rPr lang="en-US" smtClean="0"/>
              <a:t>2/16/2026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166382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A24F2-EF74-4A05-BA55-A0676103FFCE}"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159034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A24F2-EF74-4A05-BA55-A0676103FFCE}"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BFD3D-6476-4CE2-A04F-685EAE0E0BED}" type="slidenum">
              <a:rPr lang="en-US" smtClean="0"/>
              <a:t>‹#›</a:t>
            </a:fld>
            <a:endParaRPr lang="en-US"/>
          </a:p>
        </p:txBody>
      </p:sp>
    </p:spTree>
    <p:extLst>
      <p:ext uri="{BB962C8B-B14F-4D97-AF65-F5344CB8AC3E}">
        <p14:creationId xmlns:p14="http://schemas.microsoft.com/office/powerpoint/2010/main" val="19947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A24F2-EF74-4A05-BA55-A0676103FFCE}" type="datetimeFigureOut">
              <a:rPr lang="en-US" smtClean="0"/>
              <a:t>2/16/2026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FD3D-6476-4CE2-A04F-685EAE0E0BED}" type="slidenum">
              <a:rPr lang="en-US" smtClean="0"/>
              <a:t>‹#›</a:t>
            </a:fld>
            <a:endParaRPr lang="en-US"/>
          </a:p>
        </p:txBody>
      </p:sp>
    </p:spTree>
    <p:extLst>
      <p:ext uri="{BB962C8B-B14F-4D97-AF65-F5344CB8AC3E}">
        <p14:creationId xmlns:p14="http://schemas.microsoft.com/office/powerpoint/2010/main" val="903529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2.png"/><Relationship Id="rId7"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24.png"/><Relationship Id="rId4" Type="http://schemas.openxmlformats.org/officeDocument/2006/relationships/image" Target="../media/image230.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jpe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arallelogram 4"/>
          <p:cNvSpPr/>
          <p:nvPr/>
        </p:nvSpPr>
        <p:spPr>
          <a:xfrm>
            <a:off x="7872761" y="1828800"/>
            <a:ext cx="4137102" cy="1349298"/>
          </a:xfrm>
          <a:prstGeom prst="parallelogram">
            <a:avLst>
              <a:gd name="adj" fmla="val 2216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31994" y="1920165"/>
            <a:ext cx="3277747" cy="1107996"/>
          </a:xfrm>
          <a:prstGeom prst="rect">
            <a:avLst/>
          </a:prstGeom>
        </p:spPr>
        <p:txBody>
          <a:bodyPr wrap="square">
            <a:spAutoFit/>
          </a:bodyPr>
          <a:lstStyle/>
          <a:p>
            <a:pPr algn="ctr"/>
            <a:r>
              <a:rPr lang="es-UY" sz="6600" b="1" dirty="0">
                <a:solidFill>
                  <a:schemeClr val="bg1"/>
                </a:solidFill>
                <a:effectLst>
                  <a:outerShdw blurRad="50800" dist="114300" dir="6720000" algn="ctr" rotWithShape="0">
                    <a:srgbClr val="000000">
                      <a:alpha val="84000"/>
                    </a:srgbClr>
                  </a:outerShdw>
                  <a:reflection stA="45000" endPos="5000" dist="266700" dir="5400000" sy="-100000" algn="bl" rotWithShape="0"/>
                </a:effectLst>
              </a:rPr>
              <a:t>Energy</a:t>
            </a:r>
            <a:endParaRPr lang="en-US" sz="6600" dirty="0">
              <a:effectLst>
                <a:glow rad="203200">
                  <a:schemeClr val="accent1">
                    <a:alpha val="67000"/>
                  </a:schemeClr>
                </a:glow>
                <a:outerShdw blurRad="50800" dist="50800" dir="9060000" algn="ctr" rotWithShape="0">
                  <a:srgbClr val="000000">
                    <a:alpha val="81000"/>
                  </a:srgbClr>
                </a:outerShdw>
              </a:effectLst>
            </a:endParaRPr>
          </a:p>
        </p:txBody>
      </p:sp>
      <p:sp>
        <p:nvSpPr>
          <p:cNvPr id="16" name="Parallelogram 15"/>
          <p:cNvSpPr/>
          <p:nvPr/>
        </p:nvSpPr>
        <p:spPr>
          <a:xfrm>
            <a:off x="4484691" y="530850"/>
            <a:ext cx="7694607" cy="1470667"/>
          </a:xfrm>
          <a:prstGeom prst="parallelogram">
            <a:avLst>
              <a:gd name="adj" fmla="val 2598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6600" b="1" dirty="0" err="1">
                <a:solidFill>
                  <a:schemeClr val="bg1"/>
                </a:solidFill>
                <a:effectLst>
                  <a:glow rad="203200">
                    <a:schemeClr val="accent1">
                      <a:alpha val="67000"/>
                    </a:schemeClr>
                  </a:glow>
                  <a:outerShdw blurRad="50800" dist="50800" dir="9060000" algn="ctr" rotWithShape="0">
                    <a:srgbClr val="000000">
                      <a:alpha val="81000"/>
                    </a:srgbClr>
                  </a:outerShdw>
                </a:effectLst>
              </a:rPr>
              <a:t>Wind</a:t>
            </a:r>
            <a:r>
              <a:rPr lang="es-UY" sz="6600" b="1" dirty="0">
                <a:solidFill>
                  <a:schemeClr val="bg1"/>
                </a:solidFill>
                <a:effectLst>
                  <a:glow rad="203200">
                    <a:schemeClr val="accent1">
                      <a:alpha val="67000"/>
                    </a:schemeClr>
                  </a:glow>
                  <a:outerShdw blurRad="50800" dist="50800" dir="9060000" algn="ctr" rotWithShape="0">
                    <a:srgbClr val="000000">
                      <a:alpha val="81000"/>
                    </a:srgbClr>
                  </a:outerShdw>
                </a:effectLst>
              </a:rPr>
              <a:t> Turbine</a:t>
            </a:r>
            <a:endParaRPr lang="en-US" sz="6600" dirty="0">
              <a:effectLst>
                <a:outerShdw blurRad="50800" dist="114300" dir="6720000" algn="ctr" rotWithShape="0">
                  <a:srgbClr val="000000">
                    <a:alpha val="84000"/>
                  </a:srgbClr>
                </a:outerShdw>
                <a:reflection stA="45000" endPos="5000" dist="266700" dir="5400000" sy="-100000" algn="bl" rotWithShape="0"/>
              </a:effectLst>
            </a:endParaRPr>
          </a:p>
        </p:txBody>
      </p:sp>
    </p:spTree>
    <p:extLst>
      <p:ext uri="{BB962C8B-B14F-4D97-AF65-F5344CB8AC3E}">
        <p14:creationId xmlns:p14="http://schemas.microsoft.com/office/powerpoint/2010/main" val="3723514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2741246"/>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6500" dirty="0">
                          <a:effectLst/>
                        </a:rPr>
                        <a:t>             Size of wind turbine</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8109" r="5405"/>
          <a:stretch>
            <a:fillRect/>
          </a:stretch>
        </p:blipFill>
        <p:spPr>
          <a:xfrm>
            <a:off x="4123530" y="3368183"/>
            <a:ext cx="8131176" cy="3284538"/>
          </a:xfrm>
          <a:prstGeom prst="rect">
            <a:avLst/>
          </a:prstGeom>
          <a:noFill/>
          <a:ln/>
        </p:spPr>
      </p:pic>
      <p:sp>
        <p:nvSpPr>
          <p:cNvPr id="10" name="Text Box 9"/>
          <p:cNvSpPr txBox="1">
            <a:spLocks noChangeArrowheads="1"/>
          </p:cNvSpPr>
          <p:nvPr/>
        </p:nvSpPr>
        <p:spPr bwMode="auto">
          <a:xfrm>
            <a:off x="335924" y="1264745"/>
            <a:ext cx="274320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en-US" sz="2400" dirty="0">
                <a:latin typeface="Tahoma" panose="020B0604030504040204" pitchFamily="34" charset="0"/>
              </a:rPr>
              <a:t>Small (</a:t>
            </a:r>
            <a:r>
              <a:rPr lang="en-US" sz="2400" dirty="0">
                <a:latin typeface="Tahoma" panose="020B0604030504040204" pitchFamily="34" charset="0"/>
                <a:sym typeface="Symbol" panose="05050102010706020507" pitchFamily="18" charset="2"/>
              </a:rPr>
              <a:t>10 kW)</a:t>
            </a:r>
            <a:endParaRPr lang="en-US" sz="2000" dirty="0">
              <a:latin typeface="Tahoma" panose="020B0604030504040204" pitchFamily="34" charset="0"/>
              <a:sym typeface="Symbol" panose="05050102010706020507" pitchFamily="18" charset="2"/>
            </a:endParaRPr>
          </a:p>
          <a:p>
            <a:pPr>
              <a:lnSpc>
                <a:spcPct val="50000"/>
              </a:lnSpc>
              <a:spcBef>
                <a:spcPct val="50000"/>
              </a:spcBef>
              <a:buFontTx/>
              <a:buChar char="•"/>
            </a:pPr>
            <a:r>
              <a:rPr lang="en-US" sz="2000" dirty="0">
                <a:latin typeface="Tahoma" panose="020B0604030504040204" pitchFamily="34" charset="0"/>
                <a:sym typeface="Symbol" panose="05050102010706020507" pitchFamily="18" charset="2"/>
              </a:rPr>
              <a:t>Homes</a:t>
            </a:r>
          </a:p>
          <a:p>
            <a:pPr>
              <a:lnSpc>
                <a:spcPct val="50000"/>
              </a:lnSpc>
              <a:spcBef>
                <a:spcPct val="50000"/>
              </a:spcBef>
              <a:buFontTx/>
              <a:buChar char="•"/>
            </a:pPr>
            <a:r>
              <a:rPr lang="en-US" sz="2000" dirty="0">
                <a:latin typeface="Tahoma" panose="020B0604030504040204" pitchFamily="34" charset="0"/>
                <a:sym typeface="Symbol" panose="05050102010706020507" pitchFamily="18" charset="2"/>
              </a:rPr>
              <a:t>Farms</a:t>
            </a:r>
          </a:p>
          <a:p>
            <a:pPr>
              <a:lnSpc>
                <a:spcPct val="40000"/>
              </a:lnSpc>
              <a:spcBef>
                <a:spcPct val="50000"/>
              </a:spcBef>
              <a:buFontTx/>
              <a:buChar char="•"/>
            </a:pPr>
            <a:r>
              <a:rPr lang="en-US" sz="2000" dirty="0">
                <a:latin typeface="Tahoma" panose="020B0604030504040204" pitchFamily="34" charset="0"/>
                <a:sym typeface="Symbol" panose="05050102010706020507" pitchFamily="18" charset="2"/>
              </a:rPr>
              <a:t>Remote Applications</a:t>
            </a:r>
          </a:p>
          <a:p>
            <a:pPr>
              <a:lnSpc>
                <a:spcPct val="80000"/>
              </a:lnSpc>
              <a:spcBef>
                <a:spcPct val="50000"/>
              </a:spcBef>
            </a:pPr>
            <a:r>
              <a:rPr lang="en-US" sz="2000" dirty="0">
                <a:latin typeface="Tahoma" panose="020B0604030504040204" pitchFamily="34" charset="0"/>
                <a:sym typeface="Symbol" panose="05050102010706020507" pitchFamily="18" charset="2"/>
              </a:rPr>
              <a:t>  </a:t>
            </a:r>
            <a:r>
              <a:rPr lang="en-US" dirty="0">
                <a:latin typeface="Tahoma" panose="020B0604030504040204" pitchFamily="34" charset="0"/>
                <a:sym typeface="Symbol" panose="05050102010706020507" pitchFamily="18" charset="2"/>
              </a:rPr>
              <a:t>(e.g. water pumping, telecom sites,)</a:t>
            </a:r>
            <a:endParaRPr lang="en-US" sz="2000" dirty="0">
              <a:latin typeface="Tahoma" panose="020B0604030504040204" pitchFamily="34" charset="0"/>
            </a:endParaRPr>
          </a:p>
        </p:txBody>
      </p:sp>
      <p:sp>
        <p:nvSpPr>
          <p:cNvPr id="11" name="Text Box 10"/>
          <p:cNvSpPr txBox="1">
            <a:spLocks noChangeArrowheads="1"/>
          </p:cNvSpPr>
          <p:nvPr/>
        </p:nvSpPr>
        <p:spPr bwMode="auto">
          <a:xfrm>
            <a:off x="8350876" y="1264745"/>
            <a:ext cx="36576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15000"/>
              </a:spcBef>
            </a:pPr>
            <a:r>
              <a:rPr lang="en-US" sz="2400" dirty="0">
                <a:latin typeface="Tahoma" panose="020B0604030504040204" pitchFamily="34" charset="0"/>
              </a:rPr>
              <a:t>Large (250 kW - 2+MW)</a:t>
            </a:r>
          </a:p>
          <a:p>
            <a:pPr>
              <a:lnSpc>
                <a:spcPct val="90000"/>
              </a:lnSpc>
              <a:spcBef>
                <a:spcPct val="40000"/>
              </a:spcBef>
              <a:buFontTx/>
              <a:buChar char="•"/>
            </a:pPr>
            <a:r>
              <a:rPr lang="en-US" sz="2000" dirty="0">
                <a:latin typeface="Tahoma" panose="020B0604030504040204" pitchFamily="34" charset="0"/>
                <a:sym typeface="Symbol" panose="05050102010706020507" pitchFamily="18" charset="2"/>
              </a:rPr>
              <a:t>Central Station Wind Farms</a:t>
            </a:r>
          </a:p>
          <a:p>
            <a:pPr>
              <a:lnSpc>
                <a:spcPct val="70000"/>
              </a:lnSpc>
              <a:spcBef>
                <a:spcPct val="50000"/>
              </a:spcBef>
              <a:buFontTx/>
              <a:buChar char="•"/>
            </a:pPr>
            <a:r>
              <a:rPr lang="en-US" sz="2000" dirty="0">
                <a:latin typeface="Tahoma" panose="020B0604030504040204" pitchFamily="34" charset="0"/>
                <a:sym typeface="Symbol" panose="05050102010706020507" pitchFamily="18" charset="2"/>
              </a:rPr>
              <a:t>Distributed Power</a:t>
            </a:r>
            <a:endParaRPr lang="en-US" sz="2000" dirty="0">
              <a:latin typeface="Tahoma" panose="020B0604030504040204" pitchFamily="34" charset="0"/>
            </a:endParaRPr>
          </a:p>
        </p:txBody>
      </p:sp>
      <p:sp>
        <p:nvSpPr>
          <p:cNvPr id="12" name="Text Box 11"/>
          <p:cNvSpPr txBox="1">
            <a:spLocks noChangeArrowheads="1"/>
          </p:cNvSpPr>
          <p:nvPr/>
        </p:nvSpPr>
        <p:spPr bwMode="auto">
          <a:xfrm>
            <a:off x="4495800" y="1262666"/>
            <a:ext cx="24384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15000"/>
              </a:spcBef>
            </a:pPr>
            <a:r>
              <a:rPr lang="en-US" sz="2400" dirty="0">
                <a:latin typeface="Tahoma" panose="020B0604030504040204" pitchFamily="34" charset="0"/>
              </a:rPr>
              <a:t>Intermediate</a:t>
            </a:r>
          </a:p>
          <a:p>
            <a:pPr>
              <a:lnSpc>
                <a:spcPct val="90000"/>
              </a:lnSpc>
              <a:spcBef>
                <a:spcPct val="15000"/>
              </a:spcBef>
            </a:pPr>
            <a:r>
              <a:rPr lang="en-US" sz="2400" dirty="0">
                <a:latin typeface="Tahoma" panose="020B0604030504040204" pitchFamily="34" charset="0"/>
              </a:rPr>
              <a:t> (1</a:t>
            </a:r>
            <a:r>
              <a:rPr lang="en-US" sz="2400" dirty="0">
                <a:latin typeface="Tahoma" panose="020B0604030504040204" pitchFamily="34" charset="0"/>
                <a:sym typeface="Symbol" panose="05050102010706020507" pitchFamily="18" charset="2"/>
              </a:rPr>
              <a:t>0-250 kW)</a:t>
            </a:r>
            <a:endParaRPr lang="en-US" sz="2000" dirty="0">
              <a:latin typeface="Tahoma" panose="020B0604030504040204" pitchFamily="34" charset="0"/>
              <a:sym typeface="Symbol" panose="05050102010706020507" pitchFamily="18" charset="2"/>
            </a:endParaRPr>
          </a:p>
          <a:p>
            <a:pPr>
              <a:lnSpc>
                <a:spcPct val="70000"/>
              </a:lnSpc>
              <a:spcBef>
                <a:spcPct val="50000"/>
              </a:spcBef>
              <a:buFontTx/>
              <a:buChar char="•"/>
            </a:pPr>
            <a:r>
              <a:rPr lang="en-US" sz="2000" dirty="0">
                <a:latin typeface="Tahoma" panose="020B0604030504040204" pitchFamily="34" charset="0"/>
                <a:sym typeface="Symbol" panose="05050102010706020507" pitchFamily="18" charset="2"/>
              </a:rPr>
              <a:t>Village Power</a:t>
            </a:r>
          </a:p>
          <a:p>
            <a:pPr>
              <a:lnSpc>
                <a:spcPct val="70000"/>
              </a:lnSpc>
              <a:spcBef>
                <a:spcPct val="50000"/>
              </a:spcBef>
              <a:buFontTx/>
              <a:buChar char="•"/>
            </a:pPr>
            <a:r>
              <a:rPr lang="en-US" sz="2000" dirty="0">
                <a:latin typeface="Tahoma" panose="020B0604030504040204" pitchFamily="34" charset="0"/>
                <a:sym typeface="Symbol" panose="05050102010706020507" pitchFamily="18" charset="2"/>
              </a:rPr>
              <a:t>Hybrid Systems</a:t>
            </a:r>
          </a:p>
          <a:p>
            <a:pPr>
              <a:lnSpc>
                <a:spcPct val="70000"/>
              </a:lnSpc>
              <a:spcBef>
                <a:spcPct val="50000"/>
              </a:spcBef>
              <a:buFontTx/>
              <a:buChar char="•"/>
            </a:pPr>
            <a:r>
              <a:rPr lang="en-US" sz="2000" dirty="0">
                <a:latin typeface="Tahoma" panose="020B0604030504040204" pitchFamily="34" charset="0"/>
                <a:sym typeface="Symbol" panose="05050102010706020507" pitchFamily="18" charset="2"/>
              </a:rPr>
              <a:t>Distributed Power</a:t>
            </a:r>
            <a:endParaRPr lang="en-US" sz="2000" dirty="0">
              <a:latin typeface="Tahoma" panose="020B0604030504040204" pitchFamily="34" charset="0"/>
            </a:endParaRPr>
          </a:p>
        </p:txBody>
      </p:sp>
      <p:pic>
        <p:nvPicPr>
          <p:cNvPr id="1026" name="Picture 2" descr="http://3.bp.blogspot.com/-tO6qRWXTDhw/UiKGDUfk1GI/AAAAAAAARlY/awOSf607eCk/s1600/WindTurbine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 y="3846266"/>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87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225" y="2608559"/>
            <a:ext cx="9144000" cy="3195961"/>
          </a:xfrm>
          <a:prstGeom prst="rect">
            <a:avLst/>
          </a:prstGeom>
        </p:spPr>
      </p:pic>
      <p:sp>
        <p:nvSpPr>
          <p:cNvPr id="8" name="Title 1"/>
          <p:cNvSpPr txBox="1">
            <a:spLocks/>
          </p:cNvSpPr>
          <p:nvPr/>
        </p:nvSpPr>
        <p:spPr>
          <a:xfrm>
            <a:off x="123825" y="1049821"/>
            <a:ext cx="7439025" cy="643260"/>
          </a:xfrm>
          <a:prstGeom prst="rect">
            <a:avLst/>
          </a:prstGeom>
        </p:spPr>
        <p:txBody>
          <a:bodyPr vert="horz" lIns="0" rIns="0" bIns="0" anchor="b">
            <a:normAutofit fontScale="9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dirty="0">
                <a:latin typeface="+mn-lt"/>
                <a:ea typeface="Arial Unicode MS" panose="020B0604020202020204" pitchFamily="34" charset="-128"/>
                <a:cs typeface="Arial Unicode MS" panose="020B0604020202020204" pitchFamily="34" charset="-128"/>
              </a:rPr>
              <a:t>Are they worth it, energy-wise?</a:t>
            </a:r>
          </a:p>
        </p:txBody>
      </p:sp>
      <p:sp>
        <p:nvSpPr>
          <p:cNvPr id="10" name="Subtitle 2"/>
          <p:cNvSpPr txBox="1">
            <a:spLocks/>
          </p:cNvSpPr>
          <p:nvPr/>
        </p:nvSpPr>
        <p:spPr>
          <a:xfrm>
            <a:off x="8102080" y="1053480"/>
            <a:ext cx="4089920" cy="533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i="1" dirty="0"/>
              <a:t>Energy and Sustainability</a:t>
            </a:r>
          </a:p>
        </p:txBody>
      </p:sp>
      <p:graphicFrame>
        <p:nvGraphicFramePr>
          <p:cNvPr id="2" name="Table 1">
            <a:extLst>
              <a:ext uri="{FF2B5EF4-FFF2-40B4-BE49-F238E27FC236}">
                <a16:creationId xmlns:a16="http://schemas.microsoft.com/office/drawing/2014/main" id="{C801E8C9-8299-A210-F78C-7B3B87428A7C}"/>
              </a:ext>
            </a:extLst>
          </p:cNvPr>
          <p:cNvGraphicFramePr>
            <a:graphicFrameLocks noGrp="1"/>
          </p:cNvGraphicFramePr>
          <p:nvPr>
            <p:extLst>
              <p:ext uri="{D42A27DB-BD31-4B8C-83A1-F6EECF244321}">
                <p14:modId xmlns:p14="http://schemas.microsoft.com/office/powerpoint/2010/main" val="1773753168"/>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ea typeface="Arial Unicode MS" panose="020B0604020202020204" pitchFamily="34" charset="-128"/>
                          <a:cs typeface="Arial Unicode MS" panose="020B0604020202020204" pitchFamily="34" charset="-128"/>
                        </a:rPr>
                        <a:t>Small 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159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701" y="1087675"/>
            <a:ext cx="8229600" cy="1160225"/>
          </a:xfrm>
        </p:spPr>
        <p:txBody>
          <a:bodyPr/>
          <a:lstStyle/>
          <a:p>
            <a:r>
              <a:rPr lang="en-US" dirty="0">
                <a:ea typeface="Arial Unicode MS" panose="020B0604020202020204" pitchFamily="34" charset="-128"/>
                <a:cs typeface="Arial Unicode MS" panose="020B0604020202020204" pitchFamily="34" charset="-128"/>
              </a:rPr>
              <a:t>Horizontal axis wind turbine (HAWT)</a:t>
            </a:r>
          </a:p>
          <a:p>
            <a:r>
              <a:rPr lang="en-US" dirty="0">
                <a:ea typeface="Arial Unicode MS" panose="020B0604020202020204" pitchFamily="34" charset="-128"/>
                <a:cs typeface="Arial Unicode MS" panose="020B0604020202020204" pitchFamily="34" charset="-128"/>
              </a:rPr>
              <a:t>Vertical axis wind turbine (VAWT)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2094262"/>
            <a:ext cx="8750995" cy="4687538"/>
          </a:xfrm>
          <a:prstGeom prst="rect">
            <a:avLst/>
          </a:prstGeom>
        </p:spPr>
      </p:pic>
      <p:graphicFrame>
        <p:nvGraphicFramePr>
          <p:cNvPr id="11" name="Table 10">
            <a:extLst>
              <a:ext uri="{FF2B5EF4-FFF2-40B4-BE49-F238E27FC236}">
                <a16:creationId xmlns:a16="http://schemas.microsoft.com/office/drawing/2014/main" id="{C6F94AAE-46B7-D8B0-11C9-21166C76DA51}"/>
              </a:ext>
            </a:extLst>
          </p:cNvPr>
          <p:cNvGraphicFramePr>
            <a:graphicFrameLocks noGrp="1"/>
          </p:cNvGraphicFramePr>
          <p:nvPr>
            <p:extLst>
              <p:ext uri="{D42A27DB-BD31-4B8C-83A1-F6EECF244321}">
                <p14:modId xmlns:p14="http://schemas.microsoft.com/office/powerpoint/2010/main" val="3294779939"/>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ea typeface="Arial Unicode MS" panose="020B0604020202020204" pitchFamily="34" charset="-128"/>
                          <a:cs typeface="Arial Unicode MS" panose="020B0604020202020204" pitchFamily="34" charset="-128"/>
                        </a:rPr>
                        <a:t>Types of small-scale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E50519B8-580A-E960-CCCF-9205BC332915}"/>
              </a:ext>
            </a:extLst>
          </p:cNvPr>
          <p:cNvSpPr txBox="1"/>
          <p:nvPr/>
        </p:nvSpPr>
        <p:spPr>
          <a:xfrm>
            <a:off x="9772651" y="6329660"/>
            <a:ext cx="1838324" cy="461665"/>
          </a:xfrm>
          <a:prstGeom prst="rect">
            <a:avLst/>
          </a:prstGeom>
          <a:noFill/>
        </p:spPr>
        <p:txBody>
          <a:bodyPr wrap="square">
            <a:spAutoFit/>
          </a:bodyPr>
          <a:lstStyle/>
          <a:p>
            <a:r>
              <a:rPr lang="en-GB" sz="2400" dirty="0"/>
              <a:t>Anemometer</a:t>
            </a:r>
          </a:p>
        </p:txBody>
      </p:sp>
      <p:pic>
        <p:nvPicPr>
          <p:cNvPr id="6" name="Picture 5">
            <a:extLst>
              <a:ext uri="{FF2B5EF4-FFF2-40B4-BE49-F238E27FC236}">
                <a16:creationId xmlns:a16="http://schemas.microsoft.com/office/drawing/2014/main" id="{718D6CA7-338C-C5CA-2FE8-AC9BA03CB435}"/>
              </a:ext>
            </a:extLst>
          </p:cNvPr>
          <p:cNvPicPr>
            <a:picLocks noChangeAspect="1"/>
          </p:cNvPicPr>
          <p:nvPr/>
        </p:nvPicPr>
        <p:blipFill>
          <a:blip r:embed="rId4">
            <a:extLst>
              <a:ext uri="{28A0092B-C50C-407E-A947-70E740481C1C}">
                <a14:useLocalDpi xmlns:a14="http://schemas.microsoft.com/office/drawing/2010/main" val="0"/>
              </a:ext>
            </a:extLst>
          </a:blip>
          <a:srcRect l="7022" r="3148"/>
          <a:stretch>
            <a:fillRect/>
          </a:stretch>
        </p:blipFill>
        <p:spPr>
          <a:xfrm>
            <a:off x="8572500" y="3315088"/>
            <a:ext cx="3533775" cy="3014569"/>
          </a:xfrm>
          <a:prstGeom prst="rect">
            <a:avLst/>
          </a:prstGeom>
        </p:spPr>
      </p:pic>
      <p:cxnSp>
        <p:nvCxnSpPr>
          <p:cNvPr id="9" name="Straight Connector 8">
            <a:extLst>
              <a:ext uri="{FF2B5EF4-FFF2-40B4-BE49-F238E27FC236}">
                <a16:creationId xmlns:a16="http://schemas.microsoft.com/office/drawing/2014/main" id="{BD30E9B6-5B09-EE4B-E7C6-9E30FA38B9CE}"/>
              </a:ext>
            </a:extLst>
          </p:cNvPr>
          <p:cNvCxnSpPr>
            <a:cxnSpLocks/>
          </p:cNvCxnSpPr>
          <p:nvPr/>
        </p:nvCxnSpPr>
        <p:spPr>
          <a:xfrm>
            <a:off x="8836720" y="6367760"/>
            <a:ext cx="3040955" cy="0"/>
          </a:xfrm>
          <a:prstGeom prst="line">
            <a:avLst/>
          </a:prstGeom>
          <a:ln w="57150">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293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093935"/>
            <a:ext cx="2028825" cy="1325563"/>
          </a:xfrm>
        </p:spPr>
        <p:txBody>
          <a:bodyPr>
            <a:normAutofit/>
          </a:bodyPr>
          <a:lstStyle/>
          <a:p>
            <a:pPr algn="l"/>
            <a:r>
              <a:rPr lang="en-US" dirty="0">
                <a:latin typeface="+mn-lt"/>
                <a:ea typeface="Arial Unicode MS" panose="020B0604020202020204" pitchFamily="34" charset="-128"/>
                <a:cs typeface="Arial Unicode MS" panose="020B0604020202020204" pitchFamily="34" charset="-128"/>
              </a:rPr>
              <a:t>  HAWT</a:t>
            </a:r>
          </a:p>
        </p:txBody>
      </p:sp>
      <p:sp>
        <p:nvSpPr>
          <p:cNvPr id="3" name="Content Placeholder 2"/>
          <p:cNvSpPr>
            <a:spLocks noGrp="1"/>
          </p:cNvSpPr>
          <p:nvPr>
            <p:ph sz="half" idx="1"/>
          </p:nvPr>
        </p:nvSpPr>
        <p:spPr>
          <a:xfrm>
            <a:off x="381000" y="2551112"/>
            <a:ext cx="5181600" cy="1755775"/>
          </a:xfrm>
        </p:spPr>
        <p:txBody>
          <a:bodyPr>
            <a:normAutofit/>
          </a:bodyPr>
          <a:lstStyle/>
          <a:p>
            <a:r>
              <a:rPr lang="en-US" dirty="0">
                <a:ea typeface="Arial Unicode MS" panose="020B0604020202020204" pitchFamily="34" charset="-128"/>
                <a:cs typeface="Arial Unicode MS" panose="020B0604020202020204" pitchFamily="34" charset="-128"/>
              </a:rPr>
              <a:t>Main rotor shaft and electrical  generator at the top of the tower  </a:t>
            </a:r>
          </a:p>
          <a:p>
            <a:r>
              <a:rPr lang="en-US" dirty="0">
                <a:ea typeface="Arial Unicode MS" panose="020B0604020202020204" pitchFamily="34" charset="-128"/>
                <a:cs typeface="Arial Unicode MS" panose="020B0604020202020204" pitchFamily="34" charset="-128"/>
              </a:rPr>
              <a:t>Must be pointed into the wind</a:t>
            </a:r>
          </a:p>
        </p:txBody>
      </p:sp>
      <p:sp>
        <p:nvSpPr>
          <p:cNvPr id="6" name="Content Placeholder 5"/>
          <p:cNvSpPr>
            <a:spLocks noGrp="1"/>
          </p:cNvSpPr>
          <p:nvPr>
            <p:ph sz="half" idx="2"/>
          </p:nvPr>
        </p:nvSpPr>
        <p:spPr>
          <a:xfrm>
            <a:off x="6172200" y="2406650"/>
            <a:ext cx="5181600" cy="3375025"/>
          </a:xfrm>
        </p:spPr>
        <p:txBody>
          <a:bodyPr>
            <a:normAutofit/>
          </a:bodyPr>
          <a:lstStyle/>
          <a:p>
            <a:pPr>
              <a:buFont typeface="Wingdings" pitchFamily="2" charset="2"/>
              <a:buChar char="§"/>
            </a:pPr>
            <a:r>
              <a:rPr lang="en-US" dirty="0">
                <a:ea typeface="Arial Unicode MS" panose="020B0604020202020204" pitchFamily="34" charset="-128"/>
                <a:cs typeface="Arial Unicode MS" panose="020B0604020202020204" pitchFamily="34" charset="-128"/>
              </a:rPr>
              <a:t>Main rotor shaft  arranged vertically</a:t>
            </a:r>
          </a:p>
          <a:p>
            <a:pPr>
              <a:buFont typeface="Wingdings" pitchFamily="2" charset="2"/>
              <a:buChar char="§"/>
            </a:pPr>
            <a:r>
              <a:rPr lang="en-US" dirty="0">
                <a:ea typeface="Arial Unicode MS" panose="020B0604020202020204" pitchFamily="34" charset="-128"/>
                <a:cs typeface="Arial Unicode MS" panose="020B0604020202020204" pitchFamily="34" charset="-128"/>
              </a:rPr>
              <a:t>The generator and gearbox can be placed near  the ground</a:t>
            </a:r>
          </a:p>
          <a:p>
            <a:pPr>
              <a:buFont typeface="Wingdings" pitchFamily="2" charset="2"/>
              <a:buChar char="§"/>
            </a:pPr>
            <a:r>
              <a:rPr lang="en-US" dirty="0">
                <a:ea typeface="Arial Unicode MS" panose="020B0604020202020204" pitchFamily="34" charset="-128"/>
                <a:cs typeface="Arial Unicode MS" panose="020B0604020202020204" pitchFamily="34" charset="-128"/>
              </a:rPr>
              <a:t>Does not need to be pointed into the wind</a:t>
            </a:r>
          </a:p>
          <a:p>
            <a:pPr>
              <a:buFont typeface="Wingdings" pitchFamily="2" charset="2"/>
              <a:buChar char="§"/>
            </a:pPr>
            <a:r>
              <a:rPr lang="en-US" dirty="0">
                <a:ea typeface="Arial Unicode MS" panose="020B0604020202020204" pitchFamily="34" charset="-128"/>
                <a:cs typeface="Arial Unicode MS" panose="020B0604020202020204" pitchFamily="34" charset="-128"/>
              </a:rPr>
              <a:t>Relatively low rotational speed</a:t>
            </a:r>
            <a:endParaRPr lang="en-US" dirty="0"/>
          </a:p>
        </p:txBody>
      </p:sp>
      <p:cxnSp>
        <p:nvCxnSpPr>
          <p:cNvPr id="9" name="Straight Connector 8"/>
          <p:cNvCxnSpPr/>
          <p:nvPr/>
        </p:nvCxnSpPr>
        <p:spPr>
          <a:xfrm>
            <a:off x="5985933" y="1600200"/>
            <a:ext cx="0" cy="5105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2B481D-3ABE-99B2-8C73-42CA41535F50}"/>
              </a:ext>
            </a:extLst>
          </p:cNvPr>
          <p:cNvSpPr txBox="1"/>
          <p:nvPr/>
        </p:nvSpPr>
        <p:spPr>
          <a:xfrm>
            <a:off x="6696075" y="1347827"/>
            <a:ext cx="1628775" cy="769441"/>
          </a:xfrm>
          <a:prstGeom prst="rect">
            <a:avLst/>
          </a:prstGeom>
          <a:noFill/>
        </p:spPr>
        <p:txBody>
          <a:bodyPr wrap="square">
            <a:spAutoFit/>
          </a:bodyPr>
          <a:lstStyle/>
          <a:p>
            <a:r>
              <a:rPr lang="en-US" sz="4400" dirty="0">
                <a:latin typeface="+mn-lt"/>
                <a:ea typeface="Arial Unicode MS" panose="020B0604020202020204" pitchFamily="34" charset="-128"/>
                <a:cs typeface="Arial Unicode MS" panose="020B0604020202020204" pitchFamily="34" charset="-128"/>
              </a:rPr>
              <a:t>VAWT</a:t>
            </a:r>
            <a:endParaRPr lang="en-GB" sz="4400" dirty="0"/>
          </a:p>
        </p:txBody>
      </p:sp>
      <p:graphicFrame>
        <p:nvGraphicFramePr>
          <p:cNvPr id="11" name="Table 10">
            <a:extLst>
              <a:ext uri="{FF2B5EF4-FFF2-40B4-BE49-F238E27FC236}">
                <a16:creationId xmlns:a16="http://schemas.microsoft.com/office/drawing/2014/main" id="{1C0F46B2-0EB6-B25F-68F7-D6352E6F814D}"/>
              </a:ext>
            </a:extLst>
          </p:cNvPr>
          <p:cNvGraphicFramePr>
            <a:graphicFrameLocks noGrp="1"/>
          </p:cNvGraphicFramePr>
          <p:nvPr>
            <p:extLst>
              <p:ext uri="{D42A27DB-BD31-4B8C-83A1-F6EECF244321}">
                <p14:modId xmlns:p14="http://schemas.microsoft.com/office/powerpoint/2010/main" val="1362432013"/>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ea typeface="Arial Unicode MS" panose="020B0604020202020204" pitchFamily="34" charset="-128"/>
                          <a:cs typeface="Arial Unicode MS" panose="020B0604020202020204" pitchFamily="34" charset="-128"/>
                        </a:rPr>
                        <a:t>Types of small-scale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298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53330"/>
                <a:ext cx="10515600" cy="5027335"/>
              </a:xfrm>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5400" i="1">
                              <a:solidFill>
                                <a:schemeClr val="tx2"/>
                              </a:solidFill>
                              <a:latin typeface="Cambria Math" panose="02040503050406030204" pitchFamily="18" charset="0"/>
                            </a:rPr>
                          </m:ctrlPr>
                        </m:sSubPr>
                        <m:e>
                          <m:r>
                            <a:rPr lang="en-US" sz="5400" i="1">
                              <a:solidFill>
                                <a:schemeClr val="tx2"/>
                              </a:solidFill>
                              <a:latin typeface="Cambria Math"/>
                            </a:rPr>
                            <m:t>𝑃</m:t>
                          </m:r>
                        </m:e>
                        <m:sub>
                          <m:r>
                            <a:rPr lang="en-US" sz="5400" i="1">
                              <a:solidFill>
                                <a:schemeClr val="tx2"/>
                              </a:solidFill>
                              <a:latin typeface="Cambria Math"/>
                            </a:rPr>
                            <m:t>𝐺</m:t>
                          </m:r>
                        </m:sub>
                      </m:sSub>
                      <m:r>
                        <a:rPr lang="en-US" sz="5400" i="1">
                          <a:solidFill>
                            <a:schemeClr val="tx2"/>
                          </a:solidFill>
                          <a:latin typeface="Cambria Math"/>
                        </a:rPr>
                        <m:t>=</m:t>
                      </m:r>
                      <m:f>
                        <m:fPr>
                          <m:ctrlPr>
                            <a:rPr lang="en-US" sz="5400" i="1">
                              <a:solidFill>
                                <a:schemeClr val="tx2"/>
                              </a:solidFill>
                              <a:latin typeface="Cambria Math" panose="02040503050406030204" pitchFamily="18" charset="0"/>
                            </a:rPr>
                          </m:ctrlPr>
                        </m:fPr>
                        <m:num>
                          <m:r>
                            <a:rPr lang="en-US" sz="5400" i="1">
                              <a:solidFill>
                                <a:schemeClr val="tx2"/>
                              </a:solidFill>
                              <a:latin typeface="Cambria Math"/>
                            </a:rPr>
                            <m:t>1</m:t>
                          </m:r>
                        </m:num>
                        <m:den>
                          <m:r>
                            <a:rPr lang="en-US" sz="5400" i="1">
                              <a:solidFill>
                                <a:schemeClr val="tx2"/>
                              </a:solidFill>
                              <a:latin typeface="Cambria Math"/>
                            </a:rPr>
                            <m:t>2</m:t>
                          </m:r>
                        </m:den>
                      </m:f>
                      <m:r>
                        <a:rPr lang="en-US" sz="5400" i="1">
                          <a:solidFill>
                            <a:schemeClr val="tx2"/>
                          </a:solidFill>
                          <a:latin typeface="Cambria Math"/>
                          <a:ea typeface="Cambria Math"/>
                        </a:rPr>
                        <m:t>𝜌</m:t>
                      </m:r>
                      <m:r>
                        <a:rPr lang="en-US" sz="5400" i="1">
                          <a:solidFill>
                            <a:schemeClr val="tx2"/>
                          </a:solidFill>
                          <a:latin typeface="Cambria Math"/>
                          <a:ea typeface="Cambria Math"/>
                        </a:rPr>
                        <m:t>𝐴</m:t>
                      </m:r>
                      <m:sSup>
                        <m:sSupPr>
                          <m:ctrlPr>
                            <a:rPr lang="en-US" sz="5400" i="1">
                              <a:solidFill>
                                <a:schemeClr val="tx2"/>
                              </a:solidFill>
                              <a:latin typeface="Cambria Math" panose="02040503050406030204" pitchFamily="18" charset="0"/>
                              <a:ea typeface="Cambria Math"/>
                            </a:rPr>
                          </m:ctrlPr>
                        </m:sSupPr>
                        <m:e>
                          <m:r>
                            <a:rPr lang="en-US" sz="5400" i="1">
                              <a:solidFill>
                                <a:schemeClr val="tx2"/>
                              </a:solidFill>
                              <a:latin typeface="Cambria Math"/>
                              <a:ea typeface="Cambria Math"/>
                            </a:rPr>
                            <m:t>𝑢</m:t>
                          </m:r>
                        </m:e>
                        <m:sup>
                          <m:r>
                            <a:rPr lang="en-US" sz="5400" i="1">
                              <a:solidFill>
                                <a:schemeClr val="tx2"/>
                              </a:solidFill>
                              <a:latin typeface="Cambria Math"/>
                              <a:ea typeface="Cambria Math"/>
                            </a:rPr>
                            <m:t>3</m:t>
                          </m:r>
                        </m:sup>
                      </m:sSup>
                      <m:r>
                        <a:rPr lang="en-US" sz="5400" i="1">
                          <a:solidFill>
                            <a:schemeClr val="tx2"/>
                          </a:solidFill>
                          <a:latin typeface="Cambria Math"/>
                          <a:ea typeface="Cambria Math"/>
                        </a:rPr>
                        <m:t>𝑒</m:t>
                      </m:r>
                    </m:oMath>
                  </m:oMathPara>
                </a14:m>
                <a:endParaRPr lang="en-US" sz="5400" dirty="0">
                  <a:solidFill>
                    <a:schemeClr val="tx2"/>
                  </a:solidFill>
                  <a:ea typeface="Cambria Math"/>
                </a:endParaRPr>
              </a:p>
              <a:p>
                <a:endParaRPr lang="en-US" sz="3600" i="1" dirty="0">
                  <a:solidFill>
                    <a:schemeClr val="tx2"/>
                  </a:solidFill>
                  <a:latin typeface="Cambria Math"/>
                </a:endParaRPr>
              </a:p>
              <a:p>
                <a14:m>
                  <m:oMath xmlns:m="http://schemas.openxmlformats.org/officeDocument/2006/math">
                    <m:r>
                      <a:rPr lang="en-US" sz="3600" i="1">
                        <a:solidFill>
                          <a:schemeClr val="tx2"/>
                        </a:solidFill>
                        <a:latin typeface="Cambria Math"/>
                      </a:rPr>
                      <m:t>𝐴</m:t>
                    </m:r>
                    <m:r>
                      <a:rPr lang="en-US" sz="3600" i="1">
                        <a:solidFill>
                          <a:schemeClr val="tx2"/>
                        </a:solidFill>
                        <a:latin typeface="Cambria Math"/>
                      </a:rPr>
                      <m:t>=</m:t>
                    </m:r>
                    <m:f>
                      <m:fPr>
                        <m:ctrlPr>
                          <a:rPr lang="en-US" sz="3600" i="1">
                            <a:solidFill>
                              <a:schemeClr val="tx2"/>
                            </a:solidFill>
                            <a:latin typeface="Cambria Math" panose="02040503050406030204" pitchFamily="18" charset="0"/>
                          </a:rPr>
                        </m:ctrlPr>
                      </m:fPr>
                      <m:num>
                        <m:r>
                          <a:rPr lang="en-US" sz="3600" i="1">
                            <a:solidFill>
                              <a:schemeClr val="tx2"/>
                            </a:solidFill>
                            <a:latin typeface="Cambria Math"/>
                            <a:ea typeface="Cambria Math"/>
                          </a:rPr>
                          <m:t>𝜋</m:t>
                        </m:r>
                      </m:num>
                      <m:den>
                        <m:r>
                          <a:rPr lang="en-US" sz="3600" i="1">
                            <a:solidFill>
                              <a:schemeClr val="tx2"/>
                            </a:solidFill>
                            <a:latin typeface="Cambria Math"/>
                          </a:rPr>
                          <m:t>4</m:t>
                        </m:r>
                      </m:den>
                    </m:f>
                    <m:sSup>
                      <m:sSupPr>
                        <m:ctrlPr>
                          <a:rPr lang="en-US" sz="3600" i="1">
                            <a:solidFill>
                              <a:schemeClr val="tx2"/>
                            </a:solidFill>
                            <a:latin typeface="Cambria Math" panose="02040503050406030204" pitchFamily="18" charset="0"/>
                          </a:rPr>
                        </m:ctrlPr>
                      </m:sSupPr>
                      <m:e>
                        <m:r>
                          <a:rPr lang="en-US" sz="3600" i="1">
                            <a:solidFill>
                              <a:schemeClr val="tx2"/>
                            </a:solidFill>
                            <a:latin typeface="Cambria Math"/>
                          </a:rPr>
                          <m:t>𝐷</m:t>
                        </m:r>
                      </m:e>
                      <m:sup>
                        <m:r>
                          <a:rPr lang="en-US" sz="3600" i="1">
                            <a:solidFill>
                              <a:schemeClr val="tx2"/>
                            </a:solidFill>
                            <a:latin typeface="Cambria Math"/>
                          </a:rPr>
                          <m:t>2</m:t>
                        </m:r>
                      </m:sup>
                    </m:sSup>
                  </m:oMath>
                </a14:m>
                <a:endParaRPr lang="en-US" sz="360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a:p>
                <a14:m>
                  <m:oMath xmlns:m="http://schemas.openxmlformats.org/officeDocument/2006/math">
                    <m:r>
                      <a:rPr lang="en-US" sz="3600" i="1" dirty="0">
                        <a:solidFill>
                          <a:schemeClr val="tx2"/>
                        </a:solidFill>
                        <a:latin typeface="Cambria Math"/>
                      </a:rPr>
                      <m:t>𝐷</m:t>
                    </m:r>
                  </m:oMath>
                </a14:m>
                <a:r>
                  <a:rPr lang="en-US" sz="360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600" dirty="0">
                    <a:solidFill>
                      <a:schemeClr val="tx2"/>
                    </a:solidFill>
                    <a:ea typeface="Arial Unicode MS" panose="020B0604020202020204" pitchFamily="34" charset="-128"/>
                    <a:cs typeface="Arial Unicode MS" panose="020B0604020202020204" pitchFamily="34" charset="-128"/>
                  </a:rPr>
                  <a:t>rotor diameter</a:t>
                </a:r>
              </a:p>
              <a:p>
                <a14:m>
                  <m:oMath xmlns:m="http://schemas.openxmlformats.org/officeDocument/2006/math">
                    <m:r>
                      <a:rPr lang="en-US" sz="3600" i="1" dirty="0">
                        <a:solidFill>
                          <a:schemeClr val="tx2"/>
                        </a:solidFill>
                        <a:latin typeface="Cambria Math"/>
                        <a:ea typeface="Cambria Math"/>
                      </a:rPr>
                      <m:t>𝜌</m:t>
                    </m:r>
                  </m:oMath>
                </a14:m>
                <a:r>
                  <a:rPr lang="en-US" sz="360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600" dirty="0">
                    <a:solidFill>
                      <a:schemeClr val="tx2"/>
                    </a:solidFill>
                    <a:ea typeface="Arial Unicode MS" panose="020B0604020202020204" pitchFamily="34" charset="-128"/>
                    <a:cs typeface="Arial Unicode MS" panose="020B0604020202020204" pitchFamily="34" charset="-128"/>
                  </a:rPr>
                  <a:t>air density</a:t>
                </a:r>
              </a:p>
              <a:p>
                <a14:m>
                  <m:oMath xmlns:m="http://schemas.openxmlformats.org/officeDocument/2006/math">
                    <m:r>
                      <a:rPr lang="en-US" sz="3600" i="1">
                        <a:solidFill>
                          <a:schemeClr val="tx2"/>
                        </a:solidFill>
                        <a:latin typeface="Cambria Math"/>
                      </a:rPr>
                      <m:t>𝑢</m:t>
                    </m:r>
                  </m:oMath>
                </a14:m>
                <a:r>
                  <a:rPr lang="en-US" sz="360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en-US" sz="3600" dirty="0">
                    <a:solidFill>
                      <a:schemeClr val="tx2"/>
                    </a:solidFill>
                    <a:ea typeface="Arial Unicode MS" panose="020B0604020202020204" pitchFamily="34" charset="-128"/>
                    <a:cs typeface="Arial Unicode MS" panose="020B0604020202020204" pitchFamily="34" charset="-128"/>
                  </a:rPr>
                  <a:t>wind velocity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53330"/>
                <a:ext cx="10515600" cy="5027335"/>
              </a:xfrm>
              <a:blipFill>
                <a:blip r:embed="rId3"/>
                <a:stretch>
                  <a:fillRect/>
                </a:stretch>
              </a:blipFill>
            </p:spPr>
            <p:txBody>
              <a:bodyPr/>
              <a:lstStyle/>
              <a:p>
                <a:r>
                  <a:rPr lang="en-GB">
                    <a:noFill/>
                  </a:rPr>
                  <a:t> </a:t>
                </a:r>
              </a:p>
            </p:txBody>
          </p:sp>
        </mc:Fallback>
      </mc:AlternateContent>
      <p:sp>
        <p:nvSpPr>
          <p:cNvPr id="4" name="TextBox 3"/>
          <p:cNvSpPr txBox="1"/>
          <p:nvPr/>
        </p:nvSpPr>
        <p:spPr>
          <a:xfrm>
            <a:off x="9493182" y="6114842"/>
            <a:ext cx="1986249" cy="369332"/>
          </a:xfrm>
          <a:prstGeom prst="rect">
            <a:avLst/>
          </a:prstGeom>
          <a:noFill/>
        </p:spPr>
        <p:txBody>
          <a:bodyPr wrap="none" rtlCol="0">
            <a:spAutoFit/>
          </a:bodyPr>
          <a:lstStyle/>
          <a:p>
            <a:r>
              <a:rPr lang="en-US" dirty="0">
                <a:cs typeface="Arial" panose="020B0604020202020204" pitchFamily="34" charset="0"/>
              </a:rPr>
              <a:t>[</a:t>
            </a:r>
            <a:r>
              <a:rPr lang="en-US" dirty="0" err="1">
                <a:cs typeface="Arial" panose="020B0604020202020204" pitchFamily="34" charset="0"/>
              </a:rPr>
              <a:t>Sahin</a:t>
            </a:r>
            <a:r>
              <a:rPr lang="en-US" dirty="0">
                <a:cs typeface="Arial" panose="020B0604020202020204" pitchFamily="34" charset="0"/>
              </a:rPr>
              <a:t> </a:t>
            </a:r>
            <a:r>
              <a:rPr lang="en-US" i="1" dirty="0">
                <a:cs typeface="Arial" panose="020B0604020202020204" pitchFamily="34" charset="0"/>
              </a:rPr>
              <a:t>et al</a:t>
            </a:r>
            <a:r>
              <a:rPr lang="en-US" dirty="0">
                <a:cs typeface="Arial" panose="020B0604020202020204" pitchFamily="34" charset="0"/>
              </a:rPr>
              <a:t>. 2006]</a:t>
            </a:r>
          </a:p>
        </p:txBody>
      </p:sp>
      <p:graphicFrame>
        <p:nvGraphicFramePr>
          <p:cNvPr id="5" name="Table 4">
            <a:extLst>
              <a:ext uri="{FF2B5EF4-FFF2-40B4-BE49-F238E27FC236}">
                <a16:creationId xmlns:a16="http://schemas.microsoft.com/office/drawing/2014/main" id="{21657553-1979-7B8C-2BED-9CC57FAC273D}"/>
              </a:ext>
            </a:extLst>
          </p:cNvPr>
          <p:cNvGraphicFramePr>
            <a:graphicFrameLocks noGrp="1"/>
          </p:cNvGraphicFramePr>
          <p:nvPr>
            <p:extLst>
              <p:ext uri="{D42A27DB-BD31-4B8C-83A1-F6EECF244321}">
                <p14:modId xmlns:p14="http://schemas.microsoft.com/office/powerpoint/2010/main" val="938079931"/>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ea typeface="Arial Unicode MS" panose="020B0604020202020204" pitchFamily="34" charset="-128"/>
                          <a:cs typeface="Arial Unicode MS" panose="020B0604020202020204" pitchFamily="34" charset="-128"/>
                        </a:rPr>
                        <a:t>Gross power small 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938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ome.uni-leipzig.de/energy/ef/img/15_w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733" y="1267181"/>
            <a:ext cx="2318691" cy="1425995"/>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247650" y="1141979"/>
                <a:ext cx="8229600" cy="838200"/>
              </a:xfrm>
            </p:spPr>
            <p:txBody>
              <a:bodyPr>
                <a:normAutofit/>
              </a:bodyPr>
              <a:lstStyle/>
              <a:p>
                <a:r>
                  <a:rPr lang="en-US" dirty="0">
                    <a:latin typeface="+mn-lt"/>
                    <a:ea typeface="Arial Unicode MS" panose="020B0604020202020204" pitchFamily="34" charset="-128"/>
                    <a:cs typeface="Arial Unicode MS" panose="020B0604020202020204" pitchFamily="34" charset="-128"/>
                  </a:rPr>
                  <a:t>Betz limit - Max power of </a:t>
                </a:r>
                <a14:m>
                  <m:oMath xmlns:m="http://schemas.openxmlformats.org/officeDocument/2006/math">
                    <m:r>
                      <a:rPr lang="en-US" i="1" dirty="0">
                        <a:latin typeface="Cambria Math"/>
                      </a:rPr>
                      <m:t>59%</m:t>
                    </m:r>
                  </m:oMath>
                </a14:m>
                <a:endParaRPr lang="en-US" dirty="0">
                  <a:latin typeface="+mn-lt"/>
                  <a:ea typeface="Arial Unicode MS" panose="020B0604020202020204" pitchFamily="34" charset="-128"/>
                  <a:cs typeface="Arial Unicode MS" panose="020B0604020202020204" pitchFamily="34" charset="-128"/>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47650" y="1141979"/>
                <a:ext cx="8229600" cy="838200"/>
              </a:xfrm>
              <a:blipFill>
                <a:blip r:embed="rId4"/>
                <a:stretch>
                  <a:fillRect l="-3037" t="-13768" b="-26087"/>
                </a:stretch>
              </a:blipFill>
            </p:spPr>
            <p:txBody>
              <a:bodyPr/>
              <a:lstStyle/>
              <a:p>
                <a:r>
                  <a:rPr lang="en-GB">
                    <a:noFill/>
                  </a:rPr>
                  <a:t> </a:t>
                </a:r>
              </a:p>
            </p:txBody>
          </p:sp>
        </mc:Fallback>
      </mc:AlternateContent>
      <p:pic>
        <p:nvPicPr>
          <p:cNvPr id="2050" name="Picture 2" descr="C:\Users\ayelet\Desktop\Weizmann\Guided reading\ppt\power_cur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1" y="2213253"/>
            <a:ext cx="6449353" cy="430768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220200" y="6336268"/>
            <a:ext cx="1297150" cy="369332"/>
          </a:xfrm>
          <a:prstGeom prst="rect">
            <a:avLst/>
          </a:prstGeom>
          <a:noFill/>
        </p:spPr>
        <p:txBody>
          <a:bodyPr wrap="none" rtlCol="0">
            <a:spAutoFit/>
          </a:bodyPr>
          <a:lstStyle/>
          <a:p>
            <a:r>
              <a:rPr lang="en-US" dirty="0">
                <a:cs typeface="Arial" panose="020B0604020202020204" pitchFamily="34" charset="0"/>
              </a:rPr>
              <a:t>[Betz 1946]</a:t>
            </a:r>
          </a:p>
        </p:txBody>
      </p:sp>
      <p:graphicFrame>
        <p:nvGraphicFramePr>
          <p:cNvPr id="3" name="Table 2">
            <a:extLst>
              <a:ext uri="{FF2B5EF4-FFF2-40B4-BE49-F238E27FC236}">
                <a16:creationId xmlns:a16="http://schemas.microsoft.com/office/drawing/2014/main" id="{F10A939E-2599-8842-4B73-F083BA29EDB7}"/>
              </a:ext>
            </a:extLst>
          </p:cNvPr>
          <p:cNvGraphicFramePr>
            <a:graphicFrameLocks noGrp="1"/>
          </p:cNvGraphicFramePr>
          <p:nvPr>
            <p:extLst>
              <p:ext uri="{D42A27DB-BD31-4B8C-83A1-F6EECF244321}">
                <p14:modId xmlns:p14="http://schemas.microsoft.com/office/powerpoint/2010/main" val="4037204601"/>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ea typeface="Arial Unicode MS" panose="020B0604020202020204" pitchFamily="34" charset="-128"/>
                          <a:cs typeface="Arial Unicode MS" panose="020B0604020202020204" pitchFamily="34" charset="-128"/>
                        </a:rPr>
                        <a:t>Power limit small 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9060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663" y="1124985"/>
            <a:ext cx="11016673" cy="4608029"/>
          </a:xfrm>
        </p:spPr>
      </p:pic>
      <p:sp>
        <p:nvSpPr>
          <p:cNvPr id="7" name="TextBox 6"/>
          <p:cNvSpPr txBox="1"/>
          <p:nvPr/>
        </p:nvSpPr>
        <p:spPr>
          <a:xfrm>
            <a:off x="9601201" y="6336268"/>
            <a:ext cx="902811" cy="369332"/>
          </a:xfrm>
          <a:prstGeom prst="rect">
            <a:avLst/>
          </a:prstGeom>
          <a:noFill/>
        </p:spPr>
        <p:txBody>
          <a:bodyPr wrap="none" rtlCol="0">
            <a:spAutoFit/>
          </a:bodyPr>
          <a:lstStyle/>
          <a:p>
            <a:r>
              <a:rPr lang="en-US" dirty="0">
                <a:cs typeface="Arial" panose="020B0604020202020204" pitchFamily="34" charset="0"/>
              </a:rPr>
              <a:t>[</a:t>
            </a:r>
            <a:r>
              <a:rPr lang="en-US" dirty="0" err="1">
                <a:cs typeface="Arial" panose="020B0604020202020204" pitchFamily="34" charset="0"/>
              </a:rPr>
              <a:t>Entec</a:t>
            </a:r>
            <a:r>
              <a:rPr lang="en-US" dirty="0">
                <a:cs typeface="Arial" panose="020B0604020202020204" pitchFamily="34" charset="0"/>
              </a:rPr>
              <a:t>]</a:t>
            </a:r>
          </a:p>
        </p:txBody>
      </p:sp>
      <p:graphicFrame>
        <p:nvGraphicFramePr>
          <p:cNvPr id="3" name="Table 2">
            <a:extLst>
              <a:ext uri="{FF2B5EF4-FFF2-40B4-BE49-F238E27FC236}">
                <a16:creationId xmlns:a16="http://schemas.microsoft.com/office/drawing/2014/main" id="{8B98EECD-5E43-9CFD-04B4-D633EBED6CB6}"/>
              </a:ext>
            </a:extLst>
          </p:cNvPr>
          <p:cNvGraphicFramePr>
            <a:graphicFrameLocks noGrp="1"/>
          </p:cNvGraphicFramePr>
          <p:nvPr>
            <p:extLst>
              <p:ext uri="{D42A27DB-BD31-4B8C-83A1-F6EECF244321}">
                <p14:modId xmlns:p14="http://schemas.microsoft.com/office/powerpoint/2010/main" val="1784106203"/>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ea typeface="Arial Unicode MS" panose="020B0604020202020204" pitchFamily="34" charset="-128"/>
                          <a:cs typeface="Arial Unicode MS" panose="020B0604020202020204" pitchFamily="34" charset="-128"/>
                        </a:rPr>
                        <a:t>Power curve small 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9044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002" y="1311795"/>
            <a:ext cx="11771995" cy="4762499"/>
          </a:xfrm>
        </p:spPr>
      </p:pic>
      <p:sp>
        <p:nvSpPr>
          <p:cNvPr id="5" name="TextBox 4"/>
          <p:cNvSpPr txBox="1"/>
          <p:nvPr/>
        </p:nvSpPr>
        <p:spPr>
          <a:xfrm>
            <a:off x="9612790" y="6336268"/>
            <a:ext cx="902811" cy="369332"/>
          </a:xfrm>
          <a:prstGeom prst="rect">
            <a:avLst/>
          </a:prstGeom>
          <a:noFill/>
        </p:spPr>
        <p:txBody>
          <a:bodyPr wrap="none" rtlCol="0">
            <a:spAutoFit/>
          </a:bodyPr>
          <a:lstStyle/>
          <a:p>
            <a:r>
              <a:rPr lang="en-US" dirty="0">
                <a:cs typeface="Arial" panose="020B0604020202020204" pitchFamily="34" charset="0"/>
              </a:rPr>
              <a:t>[</a:t>
            </a:r>
            <a:r>
              <a:rPr lang="en-US" dirty="0" err="1">
                <a:cs typeface="Arial" panose="020B0604020202020204" pitchFamily="34" charset="0"/>
              </a:rPr>
              <a:t>Entec</a:t>
            </a:r>
            <a:r>
              <a:rPr lang="en-US" dirty="0">
                <a:cs typeface="Arial" panose="020B0604020202020204" pitchFamily="34" charset="0"/>
              </a:rPr>
              <a:t>]</a:t>
            </a:r>
          </a:p>
        </p:txBody>
      </p:sp>
      <p:graphicFrame>
        <p:nvGraphicFramePr>
          <p:cNvPr id="7" name="Table 6">
            <a:extLst>
              <a:ext uri="{FF2B5EF4-FFF2-40B4-BE49-F238E27FC236}">
                <a16:creationId xmlns:a16="http://schemas.microsoft.com/office/drawing/2014/main" id="{A551D11A-C753-CCEB-3C15-8305BE075F9A}"/>
              </a:ext>
            </a:extLst>
          </p:cNvPr>
          <p:cNvGraphicFramePr>
            <a:graphicFrameLocks noGrp="1"/>
          </p:cNvGraphicFramePr>
          <p:nvPr>
            <p:extLst>
              <p:ext uri="{D42A27DB-BD31-4B8C-83A1-F6EECF244321}">
                <p14:modId xmlns:p14="http://schemas.microsoft.com/office/powerpoint/2010/main" val="2369825725"/>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cs typeface="Arial" panose="020B0604020202020204" pitchFamily="34" charset="0"/>
                        </a:rPr>
                        <a:t>Wind resource </a:t>
                      </a:r>
                      <a:r>
                        <a:rPr lang="en-US" sz="5400" dirty="0">
                          <a:latin typeface="+mn-lt"/>
                          <a:ea typeface="Arial Unicode MS" panose="020B0604020202020204" pitchFamily="34" charset="-128"/>
                          <a:cs typeface="Arial Unicode MS" panose="020B0604020202020204" pitchFamily="34" charset="-128"/>
                        </a:rPr>
                        <a:t>small 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9297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345" y="1049821"/>
            <a:ext cx="4718877" cy="5792485"/>
          </a:xfrm>
        </p:spPr>
      </p:pic>
      <p:sp>
        <p:nvSpPr>
          <p:cNvPr id="5" name="TextBox 4"/>
          <p:cNvSpPr txBox="1"/>
          <p:nvPr/>
        </p:nvSpPr>
        <p:spPr>
          <a:xfrm>
            <a:off x="73055" y="6488668"/>
            <a:ext cx="1441420" cy="369332"/>
          </a:xfrm>
          <a:prstGeom prst="rect">
            <a:avLst/>
          </a:prstGeom>
          <a:noFill/>
        </p:spPr>
        <p:txBody>
          <a:bodyPr wrap="none" rtlCol="0">
            <a:spAutoFit/>
          </a:bodyPr>
          <a:lstStyle/>
          <a:p>
            <a:r>
              <a:rPr lang="en-US" dirty="0">
                <a:cs typeface="Arial" panose="020B0604020202020204" pitchFamily="34" charset="0"/>
              </a:rPr>
              <a:t>[Roth, 2000]</a:t>
            </a:r>
          </a:p>
        </p:txBody>
      </p:sp>
      <p:graphicFrame>
        <p:nvGraphicFramePr>
          <p:cNvPr id="3" name="Table 2">
            <a:extLst>
              <a:ext uri="{FF2B5EF4-FFF2-40B4-BE49-F238E27FC236}">
                <a16:creationId xmlns:a16="http://schemas.microsoft.com/office/drawing/2014/main" id="{69A54341-6127-E5E3-26EA-E58955E559B5}"/>
              </a:ext>
            </a:extLst>
          </p:cNvPr>
          <p:cNvGraphicFramePr>
            <a:graphicFrameLocks noGrp="1"/>
          </p:cNvGraphicFramePr>
          <p:nvPr>
            <p:extLst>
              <p:ext uri="{D42A27DB-BD31-4B8C-83A1-F6EECF244321}">
                <p14:modId xmlns:p14="http://schemas.microsoft.com/office/powerpoint/2010/main" val="2908778030"/>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ea typeface="Arial Unicode MS" panose="020B0604020202020204" pitchFamily="34" charset="-128"/>
                          <a:cs typeface="Arial" panose="020B0604020202020204" pitchFamily="34" charset="0"/>
                        </a:rPr>
                        <a:t>Turbulence </a:t>
                      </a:r>
                      <a:r>
                        <a:rPr lang="en-US" sz="5400" dirty="0">
                          <a:latin typeface="+mn-lt"/>
                          <a:ea typeface="Arial Unicode MS" panose="020B0604020202020204" pitchFamily="34" charset="-128"/>
                          <a:cs typeface="Arial Unicode MS" panose="020B0604020202020204" pitchFamily="34" charset="-128"/>
                        </a:rPr>
                        <a:t>small 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8" name="Content Placeholder 4">
            <a:extLst>
              <a:ext uri="{FF2B5EF4-FFF2-40B4-BE49-F238E27FC236}">
                <a16:creationId xmlns:a16="http://schemas.microsoft.com/office/drawing/2014/main" id="{EE144450-2D1E-6BD7-1583-8F081363CF43}"/>
              </a:ext>
            </a:extLst>
          </p:cNvPr>
          <p:cNvSpPr txBox="1">
            <a:spLocks/>
          </p:cNvSpPr>
          <p:nvPr/>
        </p:nvSpPr>
        <p:spPr>
          <a:xfrm>
            <a:off x="7015924" y="1094005"/>
            <a:ext cx="4953000" cy="50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Rated power of less than 50kW</a:t>
            </a:r>
          </a:p>
        </p:txBody>
      </p:sp>
      <p:pic>
        <p:nvPicPr>
          <p:cNvPr id="9" name="Picture 8">
            <a:extLst>
              <a:ext uri="{FF2B5EF4-FFF2-40B4-BE49-F238E27FC236}">
                <a16:creationId xmlns:a16="http://schemas.microsoft.com/office/drawing/2014/main" id="{6685210B-DED5-7303-4A6D-72108DC76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9556" y="3833591"/>
            <a:ext cx="3960268" cy="2970201"/>
          </a:xfrm>
          <a:prstGeom prst="rect">
            <a:avLst/>
          </a:prstGeom>
        </p:spPr>
      </p:pic>
      <p:pic>
        <p:nvPicPr>
          <p:cNvPr id="10" name="Picture 9">
            <a:extLst>
              <a:ext uri="{FF2B5EF4-FFF2-40B4-BE49-F238E27FC236}">
                <a16:creationId xmlns:a16="http://schemas.microsoft.com/office/drawing/2014/main" id="{76A52F8B-5A9B-0D8D-00F3-358D162D9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301" y="1646189"/>
            <a:ext cx="3836915" cy="2970201"/>
          </a:xfrm>
          <a:prstGeom prst="rect">
            <a:avLst/>
          </a:prstGeom>
        </p:spPr>
      </p:pic>
    </p:spTree>
    <p:extLst>
      <p:ext uri="{BB962C8B-B14F-4D97-AF65-F5344CB8AC3E}">
        <p14:creationId xmlns:p14="http://schemas.microsoft.com/office/powerpoint/2010/main" val="3289015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tayl\Desktop\Ayelet\Courses\Guided Reading\Utility_vs_small.png"/>
          <p:cNvPicPr/>
          <p:nvPr/>
        </p:nvPicPr>
        <p:blipFill>
          <a:blip r:embed="rId3">
            <a:extLst>
              <a:ext uri="{28A0092B-C50C-407E-A947-70E740481C1C}">
                <a14:useLocalDpi xmlns:a14="http://schemas.microsoft.com/office/drawing/2010/main" val="0"/>
              </a:ext>
            </a:extLst>
          </a:blip>
          <a:srcRect l="3622" t="4502" r="2804" b="2090"/>
          <a:stretch>
            <a:fillRect/>
          </a:stretch>
        </p:blipFill>
        <p:spPr bwMode="auto">
          <a:xfrm>
            <a:off x="0" y="1049821"/>
            <a:ext cx="7696200" cy="5808178"/>
          </a:xfrm>
          <a:prstGeom prst="rect">
            <a:avLst/>
          </a:prstGeom>
          <a:noFill/>
          <a:ln>
            <a:noFill/>
          </a:ln>
        </p:spPr>
      </p:pic>
      <p:sp>
        <p:nvSpPr>
          <p:cNvPr id="5" name="TextBox 4"/>
          <p:cNvSpPr txBox="1"/>
          <p:nvPr/>
        </p:nvSpPr>
        <p:spPr>
          <a:xfrm>
            <a:off x="10287001" y="6488668"/>
            <a:ext cx="1608261" cy="369332"/>
          </a:xfrm>
          <a:prstGeom prst="rect">
            <a:avLst/>
          </a:prstGeom>
          <a:noFill/>
        </p:spPr>
        <p:txBody>
          <a:bodyPr wrap="none" rtlCol="0">
            <a:spAutoFit/>
          </a:bodyPr>
          <a:lstStyle/>
          <a:p>
            <a:r>
              <a:rPr lang="en-US" dirty="0"/>
              <a:t>[Carbon trust]</a:t>
            </a:r>
          </a:p>
        </p:txBody>
      </p:sp>
      <p:graphicFrame>
        <p:nvGraphicFramePr>
          <p:cNvPr id="2" name="Table 1">
            <a:extLst>
              <a:ext uri="{FF2B5EF4-FFF2-40B4-BE49-F238E27FC236}">
                <a16:creationId xmlns:a16="http://schemas.microsoft.com/office/drawing/2014/main" id="{184F4B6F-0607-EF6D-AD59-07E0900AB0A6}"/>
              </a:ext>
            </a:extLst>
          </p:cNvPr>
          <p:cNvGraphicFramePr>
            <a:graphicFrameLocks noGrp="1"/>
          </p:cNvGraphicFramePr>
          <p:nvPr>
            <p:extLst>
              <p:ext uri="{D42A27DB-BD31-4B8C-83A1-F6EECF244321}">
                <p14:modId xmlns:p14="http://schemas.microsoft.com/office/powerpoint/2010/main" val="1572016643"/>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dirty="0">
                          <a:latin typeface="+mn-lt"/>
                          <a:ea typeface="Arial Unicode MS" panose="020B0604020202020204" pitchFamily="34" charset="-128"/>
                          <a:cs typeface="Arial" panose="020B0604020202020204" pitchFamily="34" charset="0"/>
                        </a:rPr>
                        <a:t>Comparison </a:t>
                      </a:r>
                      <a:r>
                        <a:rPr lang="en-US" sz="5400" dirty="0">
                          <a:latin typeface="+mn-lt"/>
                          <a:ea typeface="Arial Unicode MS" panose="020B0604020202020204" pitchFamily="34" charset="-128"/>
                          <a:cs typeface="Arial Unicode MS" panose="020B0604020202020204" pitchFamily="34" charset="-128"/>
                        </a:rPr>
                        <a:t>small scale wind turbines</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3" name="Content Placeholder 3">
            <a:extLst>
              <a:ext uri="{FF2B5EF4-FFF2-40B4-BE49-F238E27FC236}">
                <a16:creationId xmlns:a16="http://schemas.microsoft.com/office/drawing/2014/main" id="{A39C9758-BA51-0D17-0772-07EEA94D4586}"/>
              </a:ext>
            </a:extLst>
          </p:cNvPr>
          <p:cNvGraphicFramePr>
            <a:graphicFrameLocks noGrp="1"/>
          </p:cNvGraphicFramePr>
          <p:nvPr>
            <p:ph idx="1"/>
            <p:extLst>
              <p:ext uri="{D42A27DB-BD31-4B8C-83A1-F6EECF244321}">
                <p14:modId xmlns:p14="http://schemas.microsoft.com/office/powerpoint/2010/main" val="940536672"/>
              </p:ext>
            </p:extLst>
          </p:nvPr>
        </p:nvGraphicFramePr>
        <p:xfrm>
          <a:off x="7810500" y="1858163"/>
          <a:ext cx="4324350" cy="4073256"/>
        </p:xfrm>
        <a:graphic>
          <a:graphicData uri="http://schemas.openxmlformats.org/drawingml/2006/table">
            <a:tbl>
              <a:tblPr>
                <a:tableStyleId>{5C22544A-7EE6-4342-B048-85BDC9FD1C3A}</a:tableStyleId>
              </a:tblPr>
              <a:tblGrid>
                <a:gridCol w="1899147">
                  <a:extLst>
                    <a:ext uri="{9D8B030D-6E8A-4147-A177-3AD203B41FA5}">
                      <a16:colId xmlns:a16="http://schemas.microsoft.com/office/drawing/2014/main" val="20000"/>
                    </a:ext>
                  </a:extLst>
                </a:gridCol>
                <a:gridCol w="1014684">
                  <a:extLst>
                    <a:ext uri="{9D8B030D-6E8A-4147-A177-3AD203B41FA5}">
                      <a16:colId xmlns:a16="http://schemas.microsoft.com/office/drawing/2014/main" val="20001"/>
                    </a:ext>
                  </a:extLst>
                </a:gridCol>
                <a:gridCol w="1410519">
                  <a:extLst>
                    <a:ext uri="{9D8B030D-6E8A-4147-A177-3AD203B41FA5}">
                      <a16:colId xmlns:a16="http://schemas.microsoft.com/office/drawing/2014/main" val="20002"/>
                    </a:ext>
                  </a:extLst>
                </a:gridCol>
              </a:tblGrid>
              <a:tr h="832185">
                <a:tc>
                  <a:txBody>
                    <a:bodyPr/>
                    <a:lstStyle/>
                    <a:p>
                      <a:pPr algn="ctr" fontAlgn="b"/>
                      <a:endParaRPr lang="en-US" sz="2000" b="0" i="0" u="none" strike="noStrike" dirty="0">
                        <a:solidFill>
                          <a:schemeClr val="tx2"/>
                        </a:solidFill>
                        <a:effectLst/>
                        <a:latin typeface="Calibri"/>
                      </a:endParaRPr>
                    </a:p>
                  </a:txBody>
                  <a:tcPr marL="9525" marR="9525" marT="9525" marB="0" anchor="b"/>
                </a:tc>
                <a:tc>
                  <a:txBody>
                    <a:bodyPr/>
                    <a:lstStyle/>
                    <a:p>
                      <a:pPr algn="ctr" fontAlgn="b"/>
                      <a:r>
                        <a:rPr lang="en-US" sz="2000" b="1" u="none" strike="noStrike" dirty="0">
                          <a:solidFill>
                            <a:schemeClr val="tx2"/>
                          </a:solidFill>
                          <a:effectLst/>
                        </a:rPr>
                        <a:t>micro HAWT</a:t>
                      </a:r>
                      <a:endParaRPr lang="en-US" sz="2000" b="1" i="0" u="none" strike="noStrike" dirty="0">
                        <a:solidFill>
                          <a:schemeClr val="tx2"/>
                        </a:solidFill>
                        <a:effectLst/>
                        <a:latin typeface="Calibri"/>
                      </a:endParaRPr>
                    </a:p>
                  </a:txBody>
                  <a:tcPr marL="9525" marR="9525" marT="9525" marB="0" anchor="b"/>
                </a:tc>
                <a:tc>
                  <a:txBody>
                    <a:bodyPr/>
                    <a:lstStyle/>
                    <a:p>
                      <a:pPr algn="ctr" fontAlgn="b"/>
                      <a:r>
                        <a:rPr lang="en-US" sz="2000" b="1" u="none" strike="noStrike" dirty="0">
                          <a:solidFill>
                            <a:schemeClr val="tx2"/>
                          </a:solidFill>
                          <a:effectLst/>
                        </a:rPr>
                        <a:t>Swift rooftop wind turbine</a:t>
                      </a:r>
                      <a:endParaRPr lang="en-US" sz="2000" b="1" i="0" u="none" strike="noStrike" dirty="0">
                        <a:solidFill>
                          <a:schemeClr val="tx2"/>
                        </a:solidFill>
                        <a:effectLst/>
                        <a:latin typeface="Calibri"/>
                      </a:endParaRPr>
                    </a:p>
                  </a:txBody>
                  <a:tcPr marL="9525" marR="9525" marT="9525" marB="0" anchor="b"/>
                </a:tc>
                <a:extLst>
                  <a:ext uri="{0D108BD9-81ED-4DB2-BD59-A6C34878D82A}">
                    <a16:rowId xmlns:a16="http://schemas.microsoft.com/office/drawing/2014/main" val="10000"/>
                  </a:ext>
                </a:extLst>
              </a:tr>
              <a:tr h="459771">
                <a:tc>
                  <a:txBody>
                    <a:bodyPr/>
                    <a:lstStyle/>
                    <a:p>
                      <a:pPr algn="ctr" fontAlgn="b"/>
                      <a:r>
                        <a:rPr lang="en-US" sz="2000" b="1" u="none" strike="noStrike" dirty="0">
                          <a:solidFill>
                            <a:schemeClr val="tx2"/>
                          </a:solidFill>
                          <a:effectLst/>
                        </a:rPr>
                        <a:t>Power rating (kW)</a:t>
                      </a:r>
                      <a:endParaRPr lang="en-US" sz="2000" b="1" i="0" u="none" strike="noStrike" dirty="0">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0.6</a:t>
                      </a:r>
                      <a:endParaRPr lang="en-US" sz="2000" b="0" i="0" u="none" strike="noStrike" dirty="0">
                        <a:solidFill>
                          <a:schemeClr val="tx2"/>
                        </a:solidFill>
                        <a:effectLst/>
                        <a:latin typeface="Calibri"/>
                      </a:endParaRPr>
                    </a:p>
                  </a:txBody>
                  <a:tcPr marL="9525" marR="9525" marT="9525" marB="0" anchor="b"/>
                </a:tc>
                <a:tc>
                  <a:txBody>
                    <a:bodyPr/>
                    <a:lstStyle/>
                    <a:p>
                      <a:pPr algn="ctr" fontAlgn="b"/>
                      <a:r>
                        <a:rPr lang="en-US" sz="2000" u="none" strike="noStrike">
                          <a:solidFill>
                            <a:schemeClr val="tx2"/>
                          </a:solidFill>
                          <a:effectLst/>
                        </a:rPr>
                        <a:t>1.5</a:t>
                      </a:r>
                      <a:endParaRPr lang="en-US" sz="2000" b="0" i="0" u="none" strike="noStrike">
                        <a:solidFill>
                          <a:schemeClr val="tx2"/>
                        </a:solidFill>
                        <a:effectLst/>
                        <a:latin typeface="Calibri"/>
                      </a:endParaRPr>
                    </a:p>
                  </a:txBody>
                  <a:tcPr marL="9525" marR="9525" marT="9525" marB="0" anchor="b"/>
                </a:tc>
                <a:extLst>
                  <a:ext uri="{0D108BD9-81ED-4DB2-BD59-A6C34878D82A}">
                    <a16:rowId xmlns:a16="http://schemas.microsoft.com/office/drawing/2014/main" val="10001"/>
                  </a:ext>
                </a:extLst>
              </a:tr>
              <a:tr h="832185">
                <a:tc>
                  <a:txBody>
                    <a:bodyPr/>
                    <a:lstStyle/>
                    <a:p>
                      <a:pPr algn="ctr" fontAlgn="b"/>
                      <a:r>
                        <a:rPr lang="en-US" sz="2000" b="1" u="none" strike="noStrike" dirty="0">
                          <a:solidFill>
                            <a:schemeClr val="tx2"/>
                          </a:solidFill>
                          <a:effectLst/>
                        </a:rPr>
                        <a:t>Mean</a:t>
                      </a:r>
                      <a:r>
                        <a:rPr lang="en-US" sz="2000" b="1" u="none" strike="noStrike" baseline="0" dirty="0">
                          <a:solidFill>
                            <a:schemeClr val="tx2"/>
                          </a:solidFill>
                          <a:effectLst/>
                        </a:rPr>
                        <a:t> a</a:t>
                      </a:r>
                      <a:r>
                        <a:rPr lang="en-US" sz="2000" b="1" u="none" strike="noStrike" dirty="0">
                          <a:solidFill>
                            <a:schemeClr val="tx2"/>
                          </a:solidFill>
                          <a:effectLst/>
                        </a:rPr>
                        <a:t>nnual output (kWh)</a:t>
                      </a:r>
                      <a:endParaRPr lang="en-US" sz="2000" b="1" i="0" u="none" strike="noStrike" dirty="0">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870-164</a:t>
                      </a:r>
                      <a:endParaRPr lang="en-US" sz="2000" b="0" i="0" u="none" strike="noStrike" dirty="0">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2000 - 3000</a:t>
                      </a:r>
                      <a:endParaRPr lang="en-US" sz="2000" b="0" i="0" u="none" strike="noStrike" dirty="0">
                        <a:solidFill>
                          <a:schemeClr val="tx2"/>
                        </a:solidFill>
                        <a:effectLst/>
                        <a:latin typeface="Calibri"/>
                      </a:endParaRPr>
                    </a:p>
                  </a:txBody>
                  <a:tcPr marL="9525" marR="9525" marT="9525" marB="0" anchor="b"/>
                </a:tc>
                <a:extLst>
                  <a:ext uri="{0D108BD9-81ED-4DB2-BD59-A6C34878D82A}">
                    <a16:rowId xmlns:a16="http://schemas.microsoft.com/office/drawing/2014/main" val="10002"/>
                  </a:ext>
                </a:extLst>
              </a:tr>
              <a:tr h="459771">
                <a:tc>
                  <a:txBody>
                    <a:bodyPr/>
                    <a:lstStyle/>
                    <a:p>
                      <a:pPr algn="ctr" fontAlgn="b"/>
                      <a:r>
                        <a:rPr lang="en-US" sz="2000" b="1" u="none" strike="noStrike">
                          <a:solidFill>
                            <a:schemeClr val="tx2"/>
                          </a:solidFill>
                          <a:effectLst/>
                        </a:rPr>
                        <a:t>Rotor diameter (m)</a:t>
                      </a:r>
                      <a:endParaRPr lang="en-US" sz="2000" b="1" i="0" u="none" strike="noStrike">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1.7</a:t>
                      </a:r>
                      <a:endParaRPr lang="en-US" sz="2000" b="0" i="0" u="none" strike="noStrike" dirty="0">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2</a:t>
                      </a:r>
                      <a:endParaRPr lang="en-US" sz="2000" b="0" i="0" u="none" strike="noStrike" dirty="0">
                        <a:solidFill>
                          <a:schemeClr val="tx2"/>
                        </a:solidFill>
                        <a:effectLst/>
                        <a:latin typeface="Calibri"/>
                      </a:endParaRPr>
                    </a:p>
                  </a:txBody>
                  <a:tcPr marL="9525" marR="9525" marT="9525" marB="0" anchor="b"/>
                </a:tc>
                <a:extLst>
                  <a:ext uri="{0D108BD9-81ED-4DB2-BD59-A6C34878D82A}">
                    <a16:rowId xmlns:a16="http://schemas.microsoft.com/office/drawing/2014/main" val="10003"/>
                  </a:ext>
                </a:extLst>
              </a:tr>
              <a:tr h="459771">
                <a:tc>
                  <a:txBody>
                    <a:bodyPr/>
                    <a:lstStyle/>
                    <a:p>
                      <a:pPr algn="ctr" fontAlgn="b"/>
                      <a:r>
                        <a:rPr lang="en-US" sz="2000" b="1" u="none" strike="noStrike">
                          <a:solidFill>
                            <a:schemeClr val="tx2"/>
                          </a:solidFill>
                          <a:effectLst/>
                        </a:rPr>
                        <a:t>Lifetime (y)</a:t>
                      </a:r>
                      <a:endParaRPr lang="en-US" sz="2000" b="1" i="0" u="none" strike="noStrike">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15</a:t>
                      </a:r>
                      <a:endParaRPr lang="en-US" sz="2000" b="0" i="0" u="none" strike="noStrike" dirty="0">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20</a:t>
                      </a:r>
                      <a:endParaRPr lang="en-US" sz="2000" b="0" i="0" u="none" strike="noStrike" dirty="0">
                        <a:solidFill>
                          <a:schemeClr val="tx2"/>
                        </a:solidFill>
                        <a:effectLst/>
                        <a:latin typeface="Calibri"/>
                      </a:endParaRPr>
                    </a:p>
                  </a:txBody>
                  <a:tcPr marL="9525" marR="9525" marT="9525" marB="0" anchor="b"/>
                </a:tc>
                <a:extLst>
                  <a:ext uri="{0D108BD9-81ED-4DB2-BD59-A6C34878D82A}">
                    <a16:rowId xmlns:a16="http://schemas.microsoft.com/office/drawing/2014/main" val="10004"/>
                  </a:ext>
                </a:extLst>
              </a:tr>
              <a:tr h="459771">
                <a:tc>
                  <a:txBody>
                    <a:bodyPr/>
                    <a:lstStyle/>
                    <a:p>
                      <a:pPr algn="ctr" fontAlgn="b"/>
                      <a:r>
                        <a:rPr lang="en-US" sz="2000" b="1" u="none" strike="noStrike" dirty="0">
                          <a:solidFill>
                            <a:schemeClr val="tx2"/>
                          </a:solidFill>
                          <a:effectLst/>
                        </a:rPr>
                        <a:t>Rated velocity (m/s)</a:t>
                      </a:r>
                      <a:endParaRPr lang="en-US" sz="2000" b="1" i="0" u="none" strike="noStrike" dirty="0">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12</a:t>
                      </a:r>
                      <a:endParaRPr lang="en-US" sz="2000" b="0" i="0" u="none" strike="noStrike" dirty="0">
                        <a:solidFill>
                          <a:schemeClr val="tx2"/>
                        </a:solidFill>
                        <a:effectLst/>
                        <a:latin typeface="Calibri"/>
                      </a:endParaRPr>
                    </a:p>
                  </a:txBody>
                  <a:tcPr marL="9525" marR="9525" marT="9525" marB="0" anchor="b"/>
                </a:tc>
                <a:tc>
                  <a:txBody>
                    <a:bodyPr/>
                    <a:lstStyle/>
                    <a:p>
                      <a:pPr algn="ctr" fontAlgn="b"/>
                      <a:r>
                        <a:rPr lang="en-US" sz="2000" u="none" strike="noStrike" dirty="0">
                          <a:solidFill>
                            <a:schemeClr val="tx2"/>
                          </a:solidFill>
                          <a:effectLst/>
                        </a:rPr>
                        <a:t>12</a:t>
                      </a:r>
                      <a:endParaRPr lang="en-US" sz="2000" b="0" i="0" u="none" strike="noStrike" dirty="0">
                        <a:solidFill>
                          <a:schemeClr val="tx2"/>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747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C54F9-23E9-1B5C-7590-8780D4A72E5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C5F1B8-F610-79A1-8E3A-965BD22FFB43}"/>
              </a:ext>
            </a:extLst>
          </p:cNvPr>
          <p:cNvGraphicFramePr>
            <a:graphicFrameLocks noGrp="1"/>
          </p:cNvGraphicFramePr>
          <p:nvPr>
            <p:extLst>
              <p:ext uri="{D42A27DB-BD31-4B8C-83A1-F6EECF244321}">
                <p14:modId xmlns:p14="http://schemas.microsoft.com/office/powerpoint/2010/main" val="1408436856"/>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gn="ctr">
                        <a:lnSpc>
                          <a:spcPct val="107000"/>
                        </a:lnSpc>
                        <a:spcBef>
                          <a:spcPts val="0"/>
                        </a:spcBef>
                        <a:spcAft>
                          <a:spcPts val="0"/>
                        </a:spcAft>
                      </a:pPr>
                      <a:r>
                        <a:rPr lang="en-US" sz="6500" dirty="0">
                          <a:effectLst/>
                          <a:latin typeface="+mj-lt"/>
                        </a:rPr>
                        <a:t>HISTORY</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A2128ECB-B965-878E-D7AB-2867476DF794}"/>
              </a:ext>
            </a:extLst>
          </p:cNvPr>
          <p:cNvSpPr/>
          <p:nvPr/>
        </p:nvSpPr>
        <p:spPr>
          <a:xfrm>
            <a:off x="-12880" y="1073439"/>
            <a:ext cx="7350381" cy="5632311"/>
          </a:xfrm>
          <a:prstGeom prst="rect">
            <a:avLst/>
          </a:prstGeom>
        </p:spPr>
        <p:txBody>
          <a:bodyPr wrap="square">
            <a:spAutoFit/>
          </a:bodyPr>
          <a:lstStyle/>
          <a:p>
            <a:r>
              <a:rPr lang="en-US" sz="2400" dirty="0"/>
              <a:t>The first wind-mills were developed in Persia and probably in Chaina between 500-900 B.C to automate the tasks of water-pumping and grain grinding .</a:t>
            </a:r>
          </a:p>
          <a:p>
            <a:r>
              <a:rPr lang="en-US" sz="2400" dirty="0"/>
              <a:t>From there the use of wind-mills spread from Persia to the surrounding areas in the middle east , where it was used in food production.</a:t>
            </a:r>
          </a:p>
          <a:p>
            <a:endParaRPr lang="en-US" sz="2400" dirty="0"/>
          </a:p>
          <a:p>
            <a:r>
              <a:rPr lang="en-US" sz="2400" dirty="0"/>
              <a:t>Around 1,000 A.D., wind power technology  spread north to European countries such as The Netherlands, which adapted windmills to help drain lakes and also to grind grain, with a new design for the wind mill – a tower mill. </a:t>
            </a:r>
          </a:p>
          <a:p>
            <a:endParaRPr lang="en-US" sz="2400" dirty="0"/>
          </a:p>
          <a:p>
            <a:r>
              <a:rPr lang="en-US" sz="2400" dirty="0"/>
              <a:t>The technology developed between 1850 and 1970, over six million mostly small (1 horsepower or less) mechanical output wind machines were installed in the U.S. alone.</a:t>
            </a:r>
            <a:endParaRPr lang="en-US" sz="2200" dirty="0"/>
          </a:p>
        </p:txBody>
      </p:sp>
      <p:graphicFrame>
        <p:nvGraphicFramePr>
          <p:cNvPr id="7" name="Table 6">
            <a:extLst>
              <a:ext uri="{FF2B5EF4-FFF2-40B4-BE49-F238E27FC236}">
                <a16:creationId xmlns:a16="http://schemas.microsoft.com/office/drawing/2014/main" id="{43927965-6A92-95A7-6D1B-81FE0F79CBE0}"/>
              </a:ext>
            </a:extLst>
          </p:cNvPr>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12" name="Picture 11">
            <a:extLst>
              <a:ext uri="{FF2B5EF4-FFF2-40B4-BE49-F238E27FC236}">
                <a16:creationId xmlns:a16="http://schemas.microsoft.com/office/drawing/2014/main" id="{F1E9E788-A6EF-D7DC-862D-97032DD97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501" y="1114807"/>
            <a:ext cx="4854499" cy="5419493"/>
          </a:xfrm>
          <a:prstGeom prst="rect">
            <a:avLst/>
          </a:prstGeom>
        </p:spPr>
      </p:pic>
    </p:spTree>
    <p:extLst>
      <p:ext uri="{BB962C8B-B14F-4D97-AF65-F5344CB8AC3E}">
        <p14:creationId xmlns:p14="http://schemas.microsoft.com/office/powerpoint/2010/main" val="416114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958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66963"/>
            <a:ext cx="12425587" cy="646331"/>
          </a:xfrm>
          <a:prstGeom prst="rect">
            <a:avLst/>
          </a:prstGeom>
        </p:spPr>
        <p:txBody>
          <a:bodyPr wrap="square">
            <a:spAutoFit/>
          </a:bodyPr>
          <a:lstStyle/>
          <a:p>
            <a:r>
              <a:rPr lang="en-US" sz="3600" b="1" dirty="0">
                <a:solidFill>
                  <a:schemeClr val="bg1"/>
                </a:solidFill>
              </a:rPr>
              <a:t>The performance of wind turbines depend on 5 major factors:</a:t>
            </a:r>
          </a:p>
        </p:txBody>
      </p:sp>
      <p:sp>
        <p:nvSpPr>
          <p:cNvPr id="12" name="TextBox 11"/>
          <p:cNvSpPr txBox="1"/>
          <p:nvPr/>
        </p:nvSpPr>
        <p:spPr>
          <a:xfrm>
            <a:off x="5230246" y="2045705"/>
            <a:ext cx="2642679" cy="1569660"/>
          </a:xfrm>
          <a:prstGeom prst="rect">
            <a:avLst/>
          </a:prstGeom>
          <a:solidFill>
            <a:schemeClr val="tx1"/>
          </a:solidFill>
        </p:spPr>
        <p:txBody>
          <a:bodyPr wrap="square" rtlCol="0">
            <a:spAutoFit/>
          </a:bodyPr>
          <a:lstStyle/>
          <a:p>
            <a:pPr algn="ctr"/>
            <a:r>
              <a:rPr lang="en-US" sz="4800" dirty="0">
                <a:solidFill>
                  <a:schemeClr val="bg1"/>
                </a:solidFill>
              </a:rPr>
              <a:t>WIND POWER</a:t>
            </a:r>
          </a:p>
        </p:txBody>
      </p:sp>
      <p:sp>
        <p:nvSpPr>
          <p:cNvPr id="13" name="TextBox 12"/>
          <p:cNvSpPr txBox="1"/>
          <p:nvPr/>
        </p:nvSpPr>
        <p:spPr>
          <a:xfrm>
            <a:off x="2409825" y="4685005"/>
            <a:ext cx="3402185" cy="1446550"/>
          </a:xfrm>
          <a:prstGeom prst="rect">
            <a:avLst/>
          </a:prstGeom>
          <a:solidFill>
            <a:schemeClr val="tx1"/>
          </a:solidFill>
        </p:spPr>
        <p:txBody>
          <a:bodyPr wrap="square" rtlCol="0">
            <a:spAutoFit/>
          </a:bodyPr>
          <a:lstStyle/>
          <a:p>
            <a:pPr algn="ctr"/>
            <a:r>
              <a:rPr lang="en-US" sz="4800" dirty="0">
                <a:solidFill>
                  <a:schemeClr val="bg1"/>
                </a:solidFill>
              </a:rPr>
              <a:t>AIR</a:t>
            </a:r>
          </a:p>
          <a:p>
            <a:pPr algn="ctr"/>
            <a:r>
              <a:rPr lang="en-US" sz="4000" dirty="0">
                <a:solidFill>
                  <a:schemeClr val="bg1"/>
                </a:solidFill>
              </a:rPr>
              <a:t>TEMPERATURE</a:t>
            </a:r>
          </a:p>
        </p:txBody>
      </p:sp>
      <p:sp>
        <p:nvSpPr>
          <p:cNvPr id="14" name="TextBox 13"/>
          <p:cNvSpPr txBox="1"/>
          <p:nvPr/>
        </p:nvSpPr>
        <p:spPr>
          <a:xfrm>
            <a:off x="7014423" y="4702488"/>
            <a:ext cx="3520227" cy="1477328"/>
          </a:xfrm>
          <a:prstGeom prst="rect">
            <a:avLst/>
          </a:prstGeom>
          <a:solidFill>
            <a:schemeClr val="tx1"/>
          </a:solidFill>
        </p:spPr>
        <p:txBody>
          <a:bodyPr wrap="square" rtlCol="0">
            <a:spAutoFit/>
          </a:bodyPr>
          <a:lstStyle/>
          <a:p>
            <a:pPr algn="ctr"/>
            <a:r>
              <a:rPr lang="en-US" sz="5400" dirty="0">
                <a:solidFill>
                  <a:schemeClr val="bg1"/>
                </a:solidFill>
              </a:rPr>
              <a:t>BLADE</a:t>
            </a:r>
          </a:p>
          <a:p>
            <a:pPr algn="ctr"/>
            <a:r>
              <a:rPr lang="en-US" sz="3600" dirty="0">
                <a:solidFill>
                  <a:schemeClr val="bg1"/>
                </a:solidFill>
              </a:rPr>
              <a:t>AERODYNAMICS</a:t>
            </a:r>
          </a:p>
        </p:txBody>
      </p:sp>
      <p:sp>
        <p:nvSpPr>
          <p:cNvPr id="15" name="TextBox 14"/>
          <p:cNvSpPr txBox="1"/>
          <p:nvPr/>
        </p:nvSpPr>
        <p:spPr>
          <a:xfrm>
            <a:off x="123825" y="2374100"/>
            <a:ext cx="4181475" cy="830997"/>
          </a:xfrm>
          <a:prstGeom prst="rect">
            <a:avLst/>
          </a:prstGeom>
          <a:solidFill>
            <a:schemeClr val="tx1"/>
          </a:solidFill>
        </p:spPr>
        <p:txBody>
          <a:bodyPr wrap="square" rtlCol="0">
            <a:spAutoFit/>
          </a:bodyPr>
          <a:lstStyle/>
          <a:p>
            <a:pPr algn="ctr"/>
            <a:r>
              <a:rPr lang="en-US" sz="4800" dirty="0">
                <a:solidFill>
                  <a:schemeClr val="bg1"/>
                </a:solidFill>
              </a:rPr>
              <a:t>OBSTRUCTIONS</a:t>
            </a:r>
          </a:p>
        </p:txBody>
      </p:sp>
      <p:sp>
        <p:nvSpPr>
          <p:cNvPr id="17" name="TextBox 16"/>
          <p:cNvSpPr txBox="1"/>
          <p:nvPr/>
        </p:nvSpPr>
        <p:spPr>
          <a:xfrm>
            <a:off x="9003136" y="2440659"/>
            <a:ext cx="2843951" cy="830997"/>
          </a:xfrm>
          <a:prstGeom prst="rect">
            <a:avLst/>
          </a:prstGeom>
          <a:solidFill>
            <a:schemeClr val="tx1"/>
          </a:solidFill>
        </p:spPr>
        <p:txBody>
          <a:bodyPr wrap="square" rtlCol="0">
            <a:spAutoFit/>
          </a:bodyPr>
          <a:lstStyle/>
          <a:p>
            <a:pPr algn="ctr"/>
            <a:r>
              <a:rPr lang="en-US" sz="4800" dirty="0">
                <a:solidFill>
                  <a:schemeClr val="bg1"/>
                </a:solidFill>
              </a:rPr>
              <a:t>ALTITUDE</a:t>
            </a:r>
          </a:p>
        </p:txBody>
      </p:sp>
    </p:spTree>
    <p:extLst>
      <p:ext uri="{BB962C8B-B14F-4D97-AF65-F5344CB8AC3E}">
        <p14:creationId xmlns:p14="http://schemas.microsoft.com/office/powerpoint/2010/main" val="298880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6500" dirty="0">
                          <a:effectLst/>
                        </a:rPr>
                        <a:t>                   </a:t>
                      </a:r>
                      <a:r>
                        <a:rPr lang="en-US" sz="6500" b="1" dirty="0">
                          <a:effectLst/>
                          <a:latin typeface="+mj-lt"/>
                        </a:rPr>
                        <a:t>Site Selection</a:t>
                      </a:r>
                      <a:endParaRPr lang="en-US" sz="6500" b="1"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0" y="1081071"/>
          <a:ext cx="4759963" cy="395356"/>
        </p:xfrm>
        <a:graphic>
          <a:graphicData uri="http://schemas.openxmlformats.org/drawingml/2006/table">
            <a:tbl>
              <a:tblPr firstRow="1" firstCol="1" bandRow="1">
                <a:tableStyleId>{69012ECD-51FC-41F1-AA8D-1B2483CD663E}</a:tableStyleId>
              </a:tblPr>
              <a:tblGrid>
                <a:gridCol w="4759963">
                  <a:extLst>
                    <a:ext uri="{9D8B030D-6E8A-4147-A177-3AD203B41FA5}">
                      <a16:colId xmlns:a16="http://schemas.microsoft.com/office/drawing/2014/main" val="20000"/>
                    </a:ext>
                  </a:extLst>
                </a:gridCol>
              </a:tblGrid>
              <a:tr h="395356">
                <a:tc>
                  <a:txBody>
                    <a:bodyPr/>
                    <a:lstStyle/>
                    <a:p>
                      <a:pPr marL="0" marR="0">
                        <a:lnSpc>
                          <a:spcPct val="107000"/>
                        </a:lnSpc>
                        <a:spcBef>
                          <a:spcPts val="0"/>
                        </a:spcBef>
                        <a:spcAft>
                          <a:spcPts val="0"/>
                        </a:spcAft>
                      </a:pPr>
                      <a:r>
                        <a:rPr lang="en-US" sz="2000" dirty="0">
                          <a:effectLst/>
                        </a:rPr>
                        <a:t>  </a:t>
                      </a:r>
                      <a:r>
                        <a:rPr lang="en-US" sz="2400" dirty="0">
                          <a:solidFill>
                            <a:schemeClr val="tx1"/>
                          </a:solidFill>
                          <a:effectLst/>
                        </a:rPr>
                        <a:t>Consideration during site selection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Rectangle 1"/>
          <p:cNvSpPr>
            <a:spLocks noChangeArrowheads="1"/>
          </p:cNvSpPr>
          <p:nvPr/>
        </p:nvSpPr>
        <p:spPr bwMode="auto">
          <a:xfrm>
            <a:off x="4983163" y="3911600"/>
            <a:ext cx="105170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p:cNvSpPr/>
          <p:nvPr/>
        </p:nvSpPr>
        <p:spPr>
          <a:xfrm>
            <a:off x="138076" y="1458860"/>
            <a:ext cx="5361575" cy="421654"/>
          </a:xfrm>
          <a:prstGeom prst="rect">
            <a:avLst/>
          </a:prstGeom>
        </p:spPr>
        <p:txBody>
          <a:bodyPr wrap="square">
            <a:spAutoFit/>
          </a:bodyPr>
          <a:lstStyle/>
          <a:p>
            <a:pPr marL="342900" indent="-342900">
              <a:lnSpc>
                <a:spcPct val="107000"/>
              </a:lnSpc>
              <a:spcAft>
                <a:spcPts val="800"/>
              </a:spcAft>
              <a:buClr>
                <a:schemeClr val="accent1"/>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High annual average wind speed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38077" y="1971913"/>
            <a:ext cx="5361574" cy="400110"/>
          </a:xfrm>
          <a:prstGeom prst="rect">
            <a:avLst/>
          </a:prstGeom>
        </p:spPr>
        <p:txBody>
          <a:bodyPr wrap="square">
            <a:spAutoFit/>
          </a:bodyPr>
          <a:lstStyle/>
          <a:p>
            <a:pPr marL="342900" indent="-342900">
              <a:buClr>
                <a:schemeClr val="accent1"/>
              </a:buClr>
              <a:buFont typeface="Wingdings" panose="05000000000000000000" pitchFamily="2" charset="2"/>
              <a:buChar char="Ø"/>
              <a:defRPr/>
            </a:pPr>
            <a:r>
              <a:rPr lang="en-US" sz="2000" dirty="0"/>
              <a:t>Altitude of proposed site</a:t>
            </a:r>
          </a:p>
        </p:txBody>
      </p:sp>
      <p:sp>
        <p:nvSpPr>
          <p:cNvPr id="8" name="Rectangle 7"/>
          <p:cNvSpPr/>
          <p:nvPr/>
        </p:nvSpPr>
        <p:spPr>
          <a:xfrm>
            <a:off x="138077" y="2477925"/>
            <a:ext cx="5361574" cy="421654"/>
          </a:xfrm>
          <a:prstGeom prst="rect">
            <a:avLst/>
          </a:prstGeom>
        </p:spPr>
        <p:txBody>
          <a:bodyPr wrap="square">
            <a:spAutoFit/>
          </a:bodyPr>
          <a:lstStyle/>
          <a:p>
            <a:pPr marL="342900" indent="-342900">
              <a:lnSpc>
                <a:spcPct val="107000"/>
              </a:lnSpc>
              <a:spcAft>
                <a:spcPts val="800"/>
              </a:spcAft>
              <a:buClr>
                <a:schemeClr val="accent1"/>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Terrain and aerodynamic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8076" y="2994467"/>
            <a:ext cx="5241927" cy="421654"/>
          </a:xfrm>
          <a:prstGeom prst="rect">
            <a:avLst/>
          </a:prstGeom>
        </p:spPr>
        <p:txBody>
          <a:bodyPr wrap="square">
            <a:spAutoFit/>
          </a:bodyPr>
          <a:lstStyle/>
          <a:p>
            <a:pPr marL="285750" indent="-285750">
              <a:lnSpc>
                <a:spcPct val="107000"/>
              </a:lnSpc>
              <a:spcAft>
                <a:spcPts val="800"/>
              </a:spcAft>
              <a:buClr>
                <a:schemeClr val="accent1"/>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 Ease of transportation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8076" y="3504565"/>
            <a:ext cx="3249479" cy="421654"/>
          </a:xfrm>
          <a:prstGeom prst="rect">
            <a:avLst/>
          </a:prstGeom>
        </p:spPr>
        <p:txBody>
          <a:bodyPr wrap="none">
            <a:spAutoFit/>
          </a:bodyPr>
          <a:lstStyle/>
          <a:p>
            <a:pPr marL="342900" indent="-342900">
              <a:lnSpc>
                <a:spcPct val="107000"/>
              </a:lnSpc>
              <a:spcAft>
                <a:spcPts val="800"/>
              </a:spcAft>
              <a:buClr>
                <a:schemeClr val="accent1"/>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Nearness to users/centers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nvGraphicFramePr>
        <p:xfrm>
          <a:off x="0" y="4672615"/>
          <a:ext cx="4759962" cy="374015"/>
        </p:xfrm>
        <a:graphic>
          <a:graphicData uri="http://schemas.openxmlformats.org/drawingml/2006/table">
            <a:tbl>
              <a:tblPr firstRow="1" firstCol="1" bandRow="1">
                <a:tableStyleId>{5C22544A-7EE6-4342-B048-85BDC9FD1C3A}</a:tableStyleId>
              </a:tblPr>
              <a:tblGrid>
                <a:gridCol w="4759962">
                  <a:extLst>
                    <a:ext uri="{9D8B030D-6E8A-4147-A177-3AD203B41FA5}">
                      <a16:colId xmlns:a16="http://schemas.microsoft.com/office/drawing/2014/main" val="20000"/>
                    </a:ext>
                  </a:extLst>
                </a:gridCol>
              </a:tblGrid>
              <a:tr h="367658">
                <a:tc>
                  <a:txBody>
                    <a:bodyPr/>
                    <a:lstStyle/>
                    <a:p>
                      <a:pPr marL="0" marR="0">
                        <a:lnSpc>
                          <a:spcPct val="107000"/>
                        </a:lnSpc>
                        <a:spcBef>
                          <a:spcPts val="0"/>
                        </a:spcBef>
                        <a:spcAft>
                          <a:spcPts val="0"/>
                        </a:spcAft>
                      </a:pPr>
                      <a:r>
                        <a:rPr lang="en-US" sz="2400" dirty="0">
                          <a:solidFill>
                            <a:schemeClr val="tx1"/>
                          </a:solidFill>
                          <a:effectLst/>
                        </a:rPr>
                        <a:t>   Best sites for wind turbine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12" name="Rectangle 11"/>
              <p:cNvSpPr/>
              <p:nvPr/>
            </p:nvSpPr>
            <p:spPr>
              <a:xfrm>
                <a:off x="138076" y="5163451"/>
                <a:ext cx="5573611" cy="429156"/>
              </a:xfrm>
              <a:prstGeom prst="rect">
                <a:avLst/>
              </a:prstGeom>
            </p:spPr>
            <p:txBody>
              <a:bodyPr wrap="square">
                <a:spAutoFit/>
              </a:bodyPr>
              <a:lstStyle/>
              <a:p>
                <a:pPr marL="342900" indent="-342900">
                  <a:lnSpc>
                    <a:spcPct val="107000"/>
                  </a:lnSpc>
                  <a:spcAft>
                    <a:spcPts val="800"/>
                  </a:spcAft>
                  <a:buClr>
                    <a:schemeClr val="accent1"/>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Off shore and sea coast (2400 kWh/</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oMath>
                </a14:m>
                <a:r>
                  <a:rPr lang="en-US" sz="2000" dirty="0"/>
                  <a:t> per year)</a:t>
                </a:r>
              </a:p>
            </p:txBody>
          </p:sp>
        </mc:Choice>
        <mc:Fallback xmlns="">
          <p:sp>
            <p:nvSpPr>
              <p:cNvPr id="12" name="Rectangle 11"/>
              <p:cNvSpPr>
                <a:spLocks noRot="1" noChangeAspect="1" noMove="1" noResize="1" noEditPoints="1" noAdjustHandles="1" noChangeArrowheads="1" noChangeShapeType="1" noTextEdit="1"/>
              </p:cNvSpPr>
              <p:nvPr/>
            </p:nvSpPr>
            <p:spPr>
              <a:xfrm>
                <a:off x="138076" y="5163451"/>
                <a:ext cx="5573611" cy="429156"/>
              </a:xfrm>
              <a:prstGeom prst="rect">
                <a:avLst/>
              </a:prstGeom>
              <a:blipFill rotWithShape="0">
                <a:blip r:embed="rId3"/>
                <a:stretch>
                  <a:fillRect l="-985" t="-5714" r="-65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8075" y="5673549"/>
                <a:ext cx="4621887" cy="421654"/>
              </a:xfrm>
              <a:prstGeom prst="rect">
                <a:avLst/>
              </a:prstGeom>
            </p:spPr>
            <p:txBody>
              <a:bodyPr wrap="square">
                <a:spAutoFit/>
              </a:bodyPr>
              <a:lstStyle/>
              <a:p>
                <a:pPr marL="342900" indent="-342900">
                  <a:lnSpc>
                    <a:spcPct val="107000"/>
                  </a:lnSpc>
                  <a:spcAft>
                    <a:spcPts val="800"/>
                  </a:spcAft>
                  <a:buClr>
                    <a:schemeClr val="accent1"/>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Mountains  (1600 kWh/</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oMath>
                </a14:m>
                <a:r>
                  <a:rPr lang="en-US" sz="2000" dirty="0"/>
                  <a:t> per year)</a:t>
                </a:r>
              </a:p>
            </p:txBody>
          </p:sp>
        </mc:Choice>
        <mc:Fallback xmlns="">
          <p:sp>
            <p:nvSpPr>
              <p:cNvPr id="13" name="Rectangle 12"/>
              <p:cNvSpPr>
                <a:spLocks noRot="1" noChangeAspect="1" noMove="1" noResize="1" noEditPoints="1" noAdjustHandles="1" noChangeArrowheads="1" noChangeShapeType="1" noTextEdit="1"/>
              </p:cNvSpPr>
              <p:nvPr/>
            </p:nvSpPr>
            <p:spPr>
              <a:xfrm>
                <a:off x="138075" y="5673549"/>
                <a:ext cx="4621887" cy="421654"/>
              </a:xfrm>
              <a:prstGeom prst="rect">
                <a:avLst/>
              </a:prstGeom>
              <a:blipFill rotWithShape="0">
                <a:blip r:embed="rId4"/>
                <a:stretch>
                  <a:fillRect l="-1187" t="-7246"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8076" y="6181315"/>
                <a:ext cx="4621886" cy="421654"/>
              </a:xfrm>
              <a:prstGeom prst="rect">
                <a:avLst/>
              </a:prstGeom>
            </p:spPr>
            <p:txBody>
              <a:bodyPr wrap="square">
                <a:spAutoFit/>
              </a:bodyPr>
              <a:lstStyle/>
              <a:p>
                <a:pPr marL="342900" indent="-342900">
                  <a:lnSpc>
                    <a:spcPct val="107000"/>
                  </a:lnSpc>
                  <a:spcAft>
                    <a:spcPts val="800"/>
                  </a:spcAft>
                  <a:buClr>
                    <a:schemeClr val="accent1"/>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Planes  (750 kWh/</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oMath>
                </a14:m>
                <a:r>
                  <a:rPr lang="en-US" sz="2000" dirty="0"/>
                  <a:t> per year)</a:t>
                </a:r>
              </a:p>
            </p:txBody>
          </p:sp>
        </mc:Choice>
        <mc:Fallback xmlns="">
          <p:sp>
            <p:nvSpPr>
              <p:cNvPr id="14" name="Rectangle 13"/>
              <p:cNvSpPr>
                <a:spLocks noRot="1" noChangeAspect="1" noMove="1" noResize="1" noEditPoints="1" noAdjustHandles="1" noChangeArrowheads="1" noChangeShapeType="1" noTextEdit="1"/>
              </p:cNvSpPr>
              <p:nvPr/>
            </p:nvSpPr>
            <p:spPr>
              <a:xfrm>
                <a:off x="138076" y="6181315"/>
                <a:ext cx="4621886" cy="421654"/>
              </a:xfrm>
              <a:prstGeom prst="rect">
                <a:avLst/>
              </a:prstGeom>
              <a:blipFill rotWithShape="0">
                <a:blip r:embed="rId5"/>
                <a:stretch>
                  <a:fillRect l="-1187" t="-7246" b="-21739"/>
                </a:stretch>
              </a:blipFill>
            </p:spPr>
            <p:txBody>
              <a:bodyPr/>
              <a:lstStyle/>
              <a:p>
                <a:r>
                  <a:rPr lang="en-US">
                    <a:noFill/>
                  </a:rPr>
                  <a:t> </a:t>
                </a:r>
              </a:p>
            </p:txBody>
          </p:sp>
        </mc:Fallback>
      </mc:AlternateContent>
      <p:sp>
        <p:nvSpPr>
          <p:cNvPr id="15" name="Rectangle 14"/>
          <p:cNvSpPr/>
          <p:nvPr/>
        </p:nvSpPr>
        <p:spPr>
          <a:xfrm>
            <a:off x="138076" y="4012331"/>
            <a:ext cx="4621887" cy="407035"/>
          </a:xfrm>
          <a:prstGeom prst="rect">
            <a:avLst/>
          </a:prstGeom>
        </p:spPr>
        <p:txBody>
          <a:bodyPr wrap="square">
            <a:spAutoFit/>
          </a:bodyPr>
          <a:lstStyle/>
          <a:p>
            <a:pPr marL="342900" indent="-342900">
              <a:lnSpc>
                <a:spcPct val="107000"/>
              </a:lnSpc>
              <a:spcAft>
                <a:spcPts val="800"/>
              </a:spcAft>
              <a:buClr>
                <a:schemeClr val="accent1"/>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Local ecology &amp; Nature of ground</a:t>
            </a:r>
          </a:p>
        </p:txBody>
      </p:sp>
      <p:pic>
        <p:nvPicPr>
          <p:cNvPr id="3077" name="Picture 5" descr="http://www.multistageturbine.com/Images/Figure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9963" y="1067034"/>
            <a:ext cx="3790122" cy="29718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6169" y="4088444"/>
            <a:ext cx="4037518" cy="2541961"/>
          </a:xfrm>
          <a:prstGeom prst="rect">
            <a:avLst/>
          </a:prstGeom>
        </p:spPr>
      </p:pic>
      <p:pic>
        <p:nvPicPr>
          <p:cNvPr id="3079" name="Picture 7" descr="http://www.smallwindtips.com/wp-content/uploads/2010/01/Air-Density-Changes-by-elevat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9976" y="1080286"/>
            <a:ext cx="3522267" cy="295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7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6357436"/>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rPr>
                        <a:t>Wind</a:t>
                      </a:r>
                      <a:r>
                        <a:rPr lang="en-US" sz="6500" baseline="0" dirty="0">
                          <a:effectLst/>
                        </a:rPr>
                        <a:t> farms</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250209" y="1140557"/>
            <a:ext cx="11718878" cy="430887"/>
          </a:xfrm>
          <a:prstGeom prst="rect">
            <a:avLst/>
          </a:prstGeom>
        </p:spPr>
        <p:txBody>
          <a:bodyPr wrap="square">
            <a:spAutoFit/>
          </a:bodyPr>
          <a:lstStyle/>
          <a:p>
            <a:r>
              <a:rPr lang="en-US" sz="2200" dirty="0"/>
              <a:t>A wind farm or wind park is a group of wind turbines in the same location used to produce energy.</a:t>
            </a:r>
          </a:p>
        </p:txBody>
      </p:sp>
      <p:sp>
        <p:nvSpPr>
          <p:cNvPr id="4" name="Rectangle 3"/>
          <p:cNvSpPr/>
          <p:nvPr/>
        </p:nvSpPr>
        <p:spPr>
          <a:xfrm>
            <a:off x="250209" y="1729433"/>
            <a:ext cx="4594746" cy="477054"/>
          </a:xfrm>
          <a:prstGeom prst="rect">
            <a:avLst/>
          </a:prstGeom>
        </p:spPr>
        <p:txBody>
          <a:bodyPr wrap="square">
            <a:spAutoFit/>
          </a:bodyPr>
          <a:lstStyle/>
          <a:p>
            <a:r>
              <a:rPr lang="en-US" sz="2500" b="1" dirty="0"/>
              <a:t>Offshore wind farms</a:t>
            </a:r>
          </a:p>
        </p:txBody>
      </p:sp>
      <p:sp>
        <p:nvSpPr>
          <p:cNvPr id="5" name="Rectangle 4"/>
          <p:cNvSpPr/>
          <p:nvPr/>
        </p:nvSpPr>
        <p:spPr>
          <a:xfrm>
            <a:off x="786512" y="2179810"/>
            <a:ext cx="3872663" cy="646331"/>
          </a:xfrm>
          <a:prstGeom prst="rect">
            <a:avLst/>
          </a:prstGeom>
        </p:spPr>
        <p:txBody>
          <a:bodyPr wrap="square">
            <a:spAutoFit/>
          </a:bodyPr>
          <a:lstStyle/>
          <a:p>
            <a:r>
              <a:rPr lang="en-US" dirty="0"/>
              <a:t>Wind farm located right off the</a:t>
            </a:r>
          </a:p>
          <a:p>
            <a:r>
              <a:rPr lang="en-US" dirty="0"/>
              <a:t> coast or in sea using floating platform.</a:t>
            </a:r>
          </a:p>
        </p:txBody>
      </p:sp>
      <p:sp>
        <p:nvSpPr>
          <p:cNvPr id="6" name="Rectangle 5"/>
          <p:cNvSpPr/>
          <p:nvPr/>
        </p:nvSpPr>
        <p:spPr>
          <a:xfrm>
            <a:off x="786512" y="2867298"/>
            <a:ext cx="3282630" cy="369332"/>
          </a:xfrm>
          <a:prstGeom prst="rect">
            <a:avLst/>
          </a:prstGeom>
        </p:spPr>
        <p:txBody>
          <a:bodyPr wrap="none">
            <a:spAutoFit/>
          </a:bodyPr>
          <a:lstStyle/>
          <a:p>
            <a:r>
              <a:rPr lang="en-US" dirty="0"/>
              <a:t>More wind power but more cost.</a:t>
            </a:r>
          </a:p>
        </p:txBody>
      </p:sp>
      <p:sp>
        <p:nvSpPr>
          <p:cNvPr id="8" name="Rectangle 7"/>
          <p:cNvSpPr/>
          <p:nvPr/>
        </p:nvSpPr>
        <p:spPr>
          <a:xfrm>
            <a:off x="5631467" y="1729433"/>
            <a:ext cx="6166676" cy="477054"/>
          </a:xfrm>
          <a:prstGeom prst="rect">
            <a:avLst/>
          </a:prstGeom>
        </p:spPr>
        <p:txBody>
          <a:bodyPr wrap="square">
            <a:spAutoFit/>
          </a:bodyPr>
          <a:lstStyle/>
          <a:p>
            <a:r>
              <a:rPr lang="en-US" sz="2500" b="1" dirty="0"/>
              <a:t>    Onshore wind farms</a:t>
            </a:r>
          </a:p>
        </p:txBody>
      </p:sp>
      <p:sp>
        <p:nvSpPr>
          <p:cNvPr id="9" name="Rectangle 8"/>
          <p:cNvSpPr/>
          <p:nvPr/>
        </p:nvSpPr>
        <p:spPr>
          <a:xfrm>
            <a:off x="6488655" y="2179809"/>
            <a:ext cx="6096000" cy="369332"/>
          </a:xfrm>
          <a:prstGeom prst="rect">
            <a:avLst/>
          </a:prstGeom>
        </p:spPr>
        <p:txBody>
          <a:bodyPr>
            <a:spAutoFit/>
          </a:bodyPr>
          <a:lstStyle/>
          <a:p>
            <a:r>
              <a:rPr lang="en-US" dirty="0"/>
              <a:t>Less wind power available than offshore.</a:t>
            </a:r>
          </a:p>
        </p:txBody>
      </p:sp>
      <p:sp>
        <p:nvSpPr>
          <p:cNvPr id="10" name="Rectangle 9"/>
          <p:cNvSpPr/>
          <p:nvPr/>
        </p:nvSpPr>
        <p:spPr>
          <a:xfrm>
            <a:off x="6488655" y="2551252"/>
            <a:ext cx="2384820" cy="369332"/>
          </a:xfrm>
          <a:prstGeom prst="rect">
            <a:avLst/>
          </a:prstGeom>
        </p:spPr>
        <p:txBody>
          <a:bodyPr wrap="none">
            <a:spAutoFit/>
          </a:bodyPr>
          <a:lstStyle/>
          <a:p>
            <a:r>
              <a:rPr lang="en-US" dirty="0"/>
              <a:t>Less cost in installation.</a:t>
            </a:r>
          </a:p>
        </p:txBody>
      </p:sp>
      <p:sp>
        <p:nvSpPr>
          <p:cNvPr id="11" name="Rectangle 10"/>
          <p:cNvSpPr/>
          <p:nvPr/>
        </p:nvSpPr>
        <p:spPr>
          <a:xfrm>
            <a:off x="6488655" y="2868353"/>
            <a:ext cx="5611664" cy="369332"/>
          </a:xfrm>
          <a:prstGeom prst="rect">
            <a:avLst/>
          </a:prstGeom>
        </p:spPr>
        <p:txBody>
          <a:bodyPr wrap="none">
            <a:spAutoFit/>
          </a:bodyPr>
          <a:lstStyle/>
          <a:p>
            <a:r>
              <a:rPr lang="en-US" dirty="0"/>
              <a:t>Usually near to user but create noise and visual problems.</a:t>
            </a:r>
          </a:p>
        </p:txBody>
      </p:sp>
      <p:sp>
        <p:nvSpPr>
          <p:cNvPr id="12" name="Rectangle 11"/>
          <p:cNvSpPr/>
          <p:nvPr/>
        </p:nvSpPr>
        <p:spPr>
          <a:xfrm>
            <a:off x="6488655" y="6085843"/>
            <a:ext cx="4402258" cy="369332"/>
          </a:xfrm>
          <a:prstGeom prst="rect">
            <a:avLst/>
          </a:prstGeom>
        </p:spPr>
        <p:txBody>
          <a:bodyPr wrap="square">
            <a:spAutoFit/>
          </a:bodyPr>
          <a:lstStyle/>
          <a:p>
            <a:r>
              <a:rPr lang="en-US" b="1" dirty="0"/>
              <a:t>Jaisalmer wind park, Rajasthan (1064 MW)</a:t>
            </a:r>
            <a:endParaRPr lang="en-US" dirty="0"/>
          </a:p>
        </p:txBody>
      </p:sp>
      <p:pic>
        <p:nvPicPr>
          <p:cNvPr id="2052" name="Picture 4" descr="http://upload.wikimedia.org/wikipedia/commons/thumb/1/1c/Wind_turbines_in_Jaisalmer%2C_Rajasthan.jpg/1024px-Wind_turbines_in_Jaisalmer%2C_Rajast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655" y="3247117"/>
            <a:ext cx="5309488" cy="28387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rabiangazette.com/wp-content/uploads/2013/07/London-Array-Turb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08" y="3247117"/>
            <a:ext cx="5004179" cy="28249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0208" y="6123741"/>
            <a:ext cx="4126707" cy="369332"/>
          </a:xfrm>
          <a:prstGeom prst="rect">
            <a:avLst/>
          </a:prstGeom>
        </p:spPr>
        <p:txBody>
          <a:bodyPr wrap="none">
            <a:spAutoFit/>
          </a:bodyPr>
          <a:lstStyle/>
          <a:p>
            <a:r>
              <a:rPr lang="en-US" b="1" dirty="0"/>
              <a:t>London Array, United Kingdom (630 MW)</a:t>
            </a:r>
            <a:endParaRPr lang="en-US" dirty="0"/>
          </a:p>
        </p:txBody>
      </p:sp>
    </p:spTree>
    <p:extLst>
      <p:ext uri="{BB962C8B-B14F-4D97-AF65-F5344CB8AC3E}">
        <p14:creationId xmlns:p14="http://schemas.microsoft.com/office/powerpoint/2010/main" val="420260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1859797"/>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rPr>
                        <a:t>Location of wind farm</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286604" y="1179479"/>
            <a:ext cx="11905396" cy="769441"/>
          </a:xfrm>
          <a:prstGeom prst="rect">
            <a:avLst/>
          </a:prstGeom>
        </p:spPr>
        <p:txBody>
          <a:bodyPr wrap="square">
            <a:spAutoFit/>
          </a:bodyPr>
          <a:lstStyle/>
          <a:p>
            <a:r>
              <a:rPr lang="en-US" sz="2200" dirty="0"/>
              <a:t>Worldwide there are now over </a:t>
            </a:r>
            <a:r>
              <a:rPr lang="en-US" sz="2200" b="1" dirty="0"/>
              <a:t>two hundred thousand </a:t>
            </a:r>
            <a:r>
              <a:rPr lang="en-US" sz="2200" dirty="0"/>
              <a:t>wind turbines operating, with a total nameplate capacity of </a:t>
            </a:r>
            <a:r>
              <a:rPr lang="en-US" sz="2200" b="1" dirty="0"/>
              <a:t>318,105 MW. </a:t>
            </a:r>
          </a:p>
        </p:txBody>
      </p:sp>
      <p:sp>
        <p:nvSpPr>
          <p:cNvPr id="4" name="Rectangle 3"/>
          <p:cNvSpPr/>
          <p:nvPr/>
        </p:nvSpPr>
        <p:spPr>
          <a:xfrm>
            <a:off x="286604" y="2042295"/>
            <a:ext cx="8857396" cy="461665"/>
          </a:xfrm>
          <a:prstGeom prst="rect">
            <a:avLst/>
          </a:prstGeom>
        </p:spPr>
        <p:txBody>
          <a:bodyPr wrap="square">
            <a:spAutoFit/>
          </a:bodyPr>
          <a:lstStyle/>
          <a:p>
            <a:r>
              <a:rPr lang="en-US" sz="2400" dirty="0"/>
              <a:t>Top 10 countries by nameplate wind power capacity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04" y="2598313"/>
            <a:ext cx="6414449" cy="40681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371" y="2582140"/>
            <a:ext cx="4685731" cy="4084354"/>
          </a:xfrm>
          <a:prstGeom prst="rect">
            <a:avLst/>
          </a:prstGeom>
        </p:spPr>
      </p:pic>
      <p:sp>
        <p:nvSpPr>
          <p:cNvPr id="8" name="Rectangle 7"/>
          <p:cNvSpPr/>
          <p:nvPr/>
        </p:nvSpPr>
        <p:spPr>
          <a:xfrm>
            <a:off x="6935337" y="2103850"/>
            <a:ext cx="5105950" cy="400110"/>
          </a:xfrm>
          <a:prstGeom prst="rect">
            <a:avLst/>
          </a:prstGeom>
        </p:spPr>
        <p:txBody>
          <a:bodyPr wrap="none">
            <a:spAutoFit/>
          </a:bodyPr>
          <a:lstStyle/>
          <a:p>
            <a:r>
              <a:rPr lang="en-US" sz="2000" dirty="0"/>
              <a:t>  wind energy installations in states across India</a:t>
            </a:r>
          </a:p>
        </p:txBody>
      </p:sp>
    </p:spTree>
    <p:extLst>
      <p:ext uri="{BB962C8B-B14F-4D97-AF65-F5344CB8AC3E}">
        <p14:creationId xmlns:p14="http://schemas.microsoft.com/office/powerpoint/2010/main" val="2349699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4771505"/>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800" dirty="0">
                          <a:effectLst/>
                        </a:rPr>
                        <a:t>                    </a:t>
                      </a:r>
                      <a:r>
                        <a:rPr lang="en-US" sz="4800" baseline="0" dirty="0">
                          <a:effectLst/>
                        </a:rPr>
                        <a:t>         </a:t>
                      </a:r>
                      <a:r>
                        <a:rPr lang="en-US" sz="5400" dirty="0">
                          <a:effectLst/>
                        </a:rPr>
                        <a:t>Safety</a:t>
                      </a:r>
                      <a:r>
                        <a:rPr lang="en-US" sz="5400" baseline="0" dirty="0">
                          <a:effectLst/>
                        </a:rPr>
                        <a:t> System</a:t>
                      </a:r>
                      <a:endParaRPr lang="en-US" sz="54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25883"/>
          <a:ext cx="12192001" cy="240055"/>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240055">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Rectangle 3"/>
          <p:cNvSpPr/>
          <p:nvPr/>
        </p:nvSpPr>
        <p:spPr>
          <a:xfrm>
            <a:off x="239149" y="2014252"/>
            <a:ext cx="5064371" cy="407035"/>
          </a:xfrm>
          <a:prstGeom prst="rect">
            <a:avLst/>
          </a:prstGeom>
        </p:spPr>
        <p:txBody>
          <a:bodyPr wrap="square">
            <a:spAutoFit/>
          </a:bodyPr>
          <a:lstStyle/>
          <a:p>
            <a:pPr>
              <a:lnSpc>
                <a:spcPct val="107000"/>
              </a:lnSpc>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15701" y="1240464"/>
            <a:ext cx="11952851" cy="919482"/>
          </a:xfrm>
          <a:prstGeom prst="rect">
            <a:avLst/>
          </a:prstGeom>
        </p:spPr>
        <p:txBody>
          <a:bodyPr wrap="square">
            <a:spAutoFit/>
          </a:bodyPr>
          <a:lstStyle/>
          <a:p>
            <a:pPr>
              <a:lnSpc>
                <a:spcPct val="107000"/>
              </a:lnSpc>
              <a:spcAft>
                <a:spcPts val="800"/>
              </a:spcAft>
            </a:pPr>
            <a:r>
              <a:rPr lang="en-US" sz="2150" b="1" dirty="0">
                <a:latin typeface="Calibri" panose="020F0502020204030204" pitchFamily="34" charset="0"/>
                <a:ea typeface="Calibri" panose="020F0502020204030204" pitchFamily="34" charset="0"/>
                <a:cs typeface="Times New Roman" panose="02020603050405020304" pitchFamily="18" charset="0"/>
              </a:rPr>
              <a:t>Emergency stop </a:t>
            </a:r>
            <a:r>
              <a:rPr lang="en-US" sz="2150" dirty="0">
                <a:latin typeface="Calibri" panose="020F0502020204030204" pitchFamily="34" charset="0"/>
                <a:ea typeface="Calibri" panose="020F0502020204030204" pitchFamily="34" charset="0"/>
                <a:cs typeface="Times New Roman" panose="02020603050405020304" pitchFamily="18" charset="0"/>
              </a:rPr>
              <a:t>:-    If a situation arises which calls for the wind turbine to be stopped immediately, it is </a:t>
            </a:r>
          </a:p>
          <a:p>
            <a:pPr>
              <a:lnSpc>
                <a:spcPct val="107000"/>
              </a:lnSpc>
              <a:spcAft>
                <a:spcPts val="800"/>
              </a:spcAft>
            </a:pPr>
            <a:r>
              <a:rPr lang="en-US" sz="2150" dirty="0">
                <a:latin typeface="Calibri" panose="020F0502020204030204" pitchFamily="34" charset="0"/>
                <a:ea typeface="Calibri" panose="020F0502020204030204" pitchFamily="34" charset="0"/>
                <a:cs typeface="Times New Roman" panose="02020603050405020304" pitchFamily="18" charset="0"/>
              </a:rPr>
              <a:t>                           used and wind turbine stop in few seconds by feathering the blade directly into the wind.</a:t>
            </a:r>
            <a:endParaRPr lang="en-US" sz="215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15701" y="2558105"/>
            <a:ext cx="11760595" cy="1384353"/>
          </a:xfrm>
          <a:prstGeom prst="rect">
            <a:avLst/>
          </a:prstGeom>
        </p:spPr>
        <p:txBody>
          <a:bodyPr wrap="square">
            <a:spAutoFit/>
          </a:bodyPr>
          <a:lstStyle/>
          <a:p>
            <a:pPr>
              <a:lnSpc>
                <a:spcPct val="107000"/>
              </a:lnSpc>
              <a:spcAft>
                <a:spcPts val="800"/>
              </a:spcAft>
            </a:pPr>
            <a:r>
              <a:rPr lang="en-US" sz="2200" b="1" dirty="0">
                <a:latin typeface="Calibri" panose="020F0502020204030204" pitchFamily="34" charset="0"/>
                <a:ea typeface="Calibri" panose="020F0502020204030204" pitchFamily="34" charset="0"/>
                <a:cs typeface="Times New Roman" panose="02020603050405020304" pitchFamily="18" charset="0"/>
              </a:rPr>
              <a:t>Computer and sensors</a:t>
            </a:r>
            <a:r>
              <a:rPr lang="en-US" sz="2200" dirty="0">
                <a:latin typeface="Calibri" panose="020F0502020204030204" pitchFamily="34" charset="0"/>
                <a:ea typeface="Calibri" panose="020F0502020204030204" pitchFamily="34" charset="0"/>
                <a:cs typeface="Times New Roman" panose="02020603050405020304" pitchFamily="18" charset="0"/>
              </a:rPr>
              <a:t>  :-   The wind turbine is controlled by a computer and data from sensors </a:t>
            </a:r>
          </a:p>
          <a:p>
            <a:pPr>
              <a:lnSpc>
                <a:spcPct val="107000"/>
              </a:lnSpc>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                          which monitors the most important gauging instrument and compare the result , if </a:t>
            </a:r>
          </a:p>
          <a:p>
            <a:pPr>
              <a:lnSpc>
                <a:spcPct val="107000"/>
              </a:lnSpc>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                          found error wind turbine is stopped.</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215700" y="4049232"/>
            <a:ext cx="11952851" cy="919482"/>
          </a:xfrm>
          <a:prstGeom prst="rect">
            <a:avLst/>
          </a:prstGeom>
        </p:spPr>
        <p:txBody>
          <a:bodyPr wrap="square">
            <a:spAutoFit/>
          </a:bodyPr>
          <a:lstStyle/>
          <a:p>
            <a:pPr>
              <a:lnSpc>
                <a:spcPct val="107000"/>
              </a:lnSpc>
              <a:spcAft>
                <a:spcPts val="800"/>
              </a:spcAft>
            </a:pPr>
            <a:r>
              <a:rPr lang="en-US" sz="2200" b="1" dirty="0">
                <a:latin typeface="Calibri" panose="020F0502020204030204" pitchFamily="34" charset="0"/>
                <a:ea typeface="Calibri" panose="020F0502020204030204" pitchFamily="34" charset="0"/>
                <a:cs typeface="Times New Roman" panose="02020603050405020304" pitchFamily="18" charset="0"/>
              </a:rPr>
              <a:t>Lightning Rods </a:t>
            </a:r>
            <a:r>
              <a:rPr lang="en-US" sz="2200" dirty="0">
                <a:latin typeface="Calibri" panose="020F0502020204030204" pitchFamily="34" charset="0"/>
                <a:ea typeface="Calibri" panose="020F0502020204030204" pitchFamily="34" charset="0"/>
                <a:cs typeface="Times New Roman" panose="02020603050405020304" pitchFamily="18" charset="0"/>
              </a:rPr>
              <a:t>:-   The wind turbine system is protected from lighting by these rods going from the tip</a:t>
            </a:r>
          </a:p>
          <a:p>
            <a:pPr>
              <a:lnSpc>
                <a:spcPct val="107000"/>
              </a:lnSpc>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                          of the blade to the ground.</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84446" y="5193387"/>
            <a:ext cx="11791850" cy="769441"/>
          </a:xfrm>
          <a:prstGeom prst="rect">
            <a:avLst/>
          </a:prstGeom>
        </p:spPr>
        <p:txBody>
          <a:bodyPr wrap="square">
            <a:spAutoFit/>
          </a:bodyPr>
          <a:lstStyle/>
          <a:p>
            <a:r>
              <a:rPr lang="en-US" sz="2200" b="1" dirty="0"/>
              <a:t>Temporary Rope System :-   </a:t>
            </a:r>
            <a:r>
              <a:rPr lang="en-US" sz="2200" dirty="0"/>
              <a:t>This system provides temporary fall protection during construction,</a:t>
            </a:r>
          </a:p>
          <a:p>
            <a:r>
              <a:rPr lang="en-US" sz="2200" dirty="0"/>
              <a:t>                            maintenance or inspection of wind turbine.</a:t>
            </a:r>
          </a:p>
        </p:txBody>
      </p:sp>
    </p:spTree>
    <p:extLst>
      <p:ext uri="{BB962C8B-B14F-4D97-AF65-F5344CB8AC3E}">
        <p14:creationId xmlns:p14="http://schemas.microsoft.com/office/powerpoint/2010/main" val="261061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latin typeface="+mj-lt"/>
                        </a:rPr>
                        <a:t>ADVANTAGE</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0" y="1209589"/>
            <a:ext cx="6583680" cy="769441"/>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200" dirty="0"/>
              <a:t>Good for environment as it uses renewable source of energy as wind.</a:t>
            </a:r>
          </a:p>
        </p:txBody>
      </p:sp>
      <p:sp>
        <p:nvSpPr>
          <p:cNvPr id="4" name="Rectangle 3"/>
          <p:cNvSpPr/>
          <p:nvPr/>
        </p:nvSpPr>
        <p:spPr>
          <a:xfrm>
            <a:off x="0" y="2172121"/>
            <a:ext cx="6583680" cy="430887"/>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200" dirty="0"/>
              <a:t>Wind is freely available in nature.</a:t>
            </a:r>
          </a:p>
        </p:txBody>
      </p:sp>
      <p:sp>
        <p:nvSpPr>
          <p:cNvPr id="5" name="Rectangle 4"/>
          <p:cNvSpPr/>
          <p:nvPr/>
        </p:nvSpPr>
        <p:spPr>
          <a:xfrm>
            <a:off x="0" y="2792727"/>
            <a:ext cx="6583680" cy="769441"/>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200" dirty="0"/>
              <a:t>Can be setup in remote areas where electricity through transmission wire cannot be reached.</a:t>
            </a:r>
          </a:p>
        </p:txBody>
      </p:sp>
      <p:sp>
        <p:nvSpPr>
          <p:cNvPr id="6" name="Rectangle 5"/>
          <p:cNvSpPr/>
          <p:nvPr/>
        </p:nvSpPr>
        <p:spPr>
          <a:xfrm>
            <a:off x="0" y="3751887"/>
            <a:ext cx="6583680" cy="769441"/>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200" dirty="0"/>
              <a:t>Clean source of energy as it does not produce any green house gases or any other pollutants.</a:t>
            </a:r>
          </a:p>
        </p:txBody>
      </p:sp>
      <p:sp>
        <p:nvSpPr>
          <p:cNvPr id="8" name="Rectangle 7"/>
          <p:cNvSpPr/>
          <p:nvPr/>
        </p:nvSpPr>
        <p:spPr>
          <a:xfrm>
            <a:off x="0" y="4711047"/>
            <a:ext cx="6583680" cy="769441"/>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200" dirty="0"/>
              <a:t>Once setup is completed the cost of generation electricity become less.</a:t>
            </a:r>
          </a:p>
        </p:txBody>
      </p:sp>
      <p:sp>
        <p:nvSpPr>
          <p:cNvPr id="9" name="Rectangle 8"/>
          <p:cNvSpPr/>
          <p:nvPr/>
        </p:nvSpPr>
        <p:spPr>
          <a:xfrm>
            <a:off x="0" y="5670207"/>
            <a:ext cx="6583680" cy="769441"/>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200" dirty="0"/>
              <a:t>Can be combined with solar electricity to give reliable supply of electricity.</a:t>
            </a:r>
          </a:p>
        </p:txBody>
      </p:sp>
      <p:graphicFrame>
        <p:nvGraphicFramePr>
          <p:cNvPr id="11" name="Table 10"/>
          <p:cNvGraphicFramePr>
            <a:graphicFrameLocks noGrp="1"/>
          </p:cNvGraphicFramePr>
          <p:nvPr/>
        </p:nvGraphicFramePr>
        <p:xfrm>
          <a:off x="6687362" y="1067438"/>
          <a:ext cx="5504638" cy="2801176"/>
        </p:xfrm>
        <a:graphic>
          <a:graphicData uri="http://schemas.openxmlformats.org/drawingml/2006/table">
            <a:tbl>
              <a:tblPr firstRow="1" firstCol="1" bandRow="1">
                <a:tableStyleId>{5C22544A-7EE6-4342-B048-85BDC9FD1C3A}</a:tableStyleId>
              </a:tblPr>
              <a:tblGrid>
                <a:gridCol w="2127802">
                  <a:extLst>
                    <a:ext uri="{9D8B030D-6E8A-4147-A177-3AD203B41FA5}">
                      <a16:colId xmlns:a16="http://schemas.microsoft.com/office/drawing/2014/main" val="20000"/>
                    </a:ext>
                  </a:extLst>
                </a:gridCol>
                <a:gridCol w="1604495">
                  <a:extLst>
                    <a:ext uri="{9D8B030D-6E8A-4147-A177-3AD203B41FA5}">
                      <a16:colId xmlns:a16="http://schemas.microsoft.com/office/drawing/2014/main" val="20001"/>
                    </a:ext>
                  </a:extLst>
                </a:gridCol>
                <a:gridCol w="1772341">
                  <a:extLst>
                    <a:ext uri="{9D8B030D-6E8A-4147-A177-3AD203B41FA5}">
                      <a16:colId xmlns:a16="http://schemas.microsoft.com/office/drawing/2014/main" val="20002"/>
                    </a:ext>
                  </a:extLst>
                </a:gridCol>
              </a:tblGrid>
              <a:tr h="311642">
                <a:tc gridSpan="3">
                  <a:txBody>
                    <a:bodyPr/>
                    <a:lstStyle/>
                    <a:p>
                      <a:pPr marL="0" marR="0">
                        <a:lnSpc>
                          <a:spcPct val="107000"/>
                        </a:lnSpc>
                        <a:spcBef>
                          <a:spcPts val="0"/>
                        </a:spcBef>
                        <a:spcAft>
                          <a:spcPts val="0"/>
                        </a:spcAft>
                      </a:pPr>
                      <a:r>
                        <a:rPr lang="en-US" sz="1800" dirty="0">
                          <a:effectLst/>
                        </a:rPr>
                        <a:t>                     Cost comparison of different 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4329">
                <a:tc>
                  <a:txBody>
                    <a:bodyPr/>
                    <a:lstStyle/>
                    <a:p>
                      <a:pPr marL="0" marR="0">
                        <a:lnSpc>
                          <a:spcPct val="107000"/>
                        </a:lnSpc>
                        <a:spcBef>
                          <a:spcPts val="0"/>
                        </a:spcBef>
                        <a:spcAft>
                          <a:spcPts val="0"/>
                        </a:spcAft>
                      </a:pPr>
                      <a:r>
                        <a:rPr lang="en-US" sz="1800" b="1" dirty="0">
                          <a:effectLst/>
                        </a:rPr>
                        <a:t>Power plant type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b="1" dirty="0">
                          <a:effectLst/>
                        </a:rPr>
                        <a:t>Cost ($/kW-hr)</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Renewable</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sources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6593">
                <a:tc>
                  <a:txBody>
                    <a:bodyPr/>
                    <a:lstStyle/>
                    <a:p>
                      <a:pPr marL="0" marR="0">
                        <a:lnSpc>
                          <a:spcPct val="107000"/>
                        </a:lnSpc>
                        <a:spcBef>
                          <a:spcPts val="0"/>
                        </a:spcBef>
                        <a:spcAft>
                          <a:spcPts val="0"/>
                        </a:spcAft>
                      </a:pPr>
                      <a:r>
                        <a:rPr lang="en-US" sz="1600" b="0">
                          <a:effectLst/>
                        </a:rPr>
                        <a:t>Natural gas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0.07-0.13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tc>
                <a:extLst>
                  <a:ext uri="{0D108BD9-81ED-4DB2-BD59-A6C34878D82A}">
                    <a16:rowId xmlns:a16="http://schemas.microsoft.com/office/drawing/2014/main" val="10002"/>
                  </a:ext>
                </a:extLst>
              </a:tr>
              <a:tr h="343384">
                <a:tc>
                  <a:txBody>
                    <a:bodyPr/>
                    <a:lstStyle/>
                    <a:p>
                      <a:pPr marL="0" marR="0">
                        <a:lnSpc>
                          <a:spcPct val="107000"/>
                        </a:lnSpc>
                        <a:spcBef>
                          <a:spcPts val="0"/>
                        </a:spcBef>
                        <a:spcAft>
                          <a:spcPts val="0"/>
                        </a:spcAft>
                      </a:pPr>
                      <a:r>
                        <a:rPr lang="en-US" sz="1600" b="0" dirty="0">
                          <a:effectLst/>
                        </a:rPr>
                        <a:t>Hydro</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10003"/>
                  </a:ext>
                </a:extLst>
              </a:tr>
              <a:tr h="294329">
                <a:tc>
                  <a:txBody>
                    <a:bodyPr/>
                    <a:lstStyle/>
                    <a:p>
                      <a:pPr marL="0" marR="0">
                        <a:lnSpc>
                          <a:spcPct val="107000"/>
                        </a:lnSpc>
                        <a:spcBef>
                          <a:spcPts val="0"/>
                        </a:spcBef>
                        <a:spcAft>
                          <a:spcPts val="0"/>
                        </a:spcAft>
                      </a:pPr>
                      <a:r>
                        <a:rPr lang="en-US" sz="1600" b="0">
                          <a:effectLst/>
                        </a:rPr>
                        <a:t>Coal</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0.08-0.14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tc>
                <a:extLst>
                  <a:ext uri="{0D108BD9-81ED-4DB2-BD59-A6C34878D82A}">
                    <a16:rowId xmlns:a16="http://schemas.microsoft.com/office/drawing/2014/main" val="10004"/>
                  </a:ext>
                </a:extLst>
              </a:tr>
              <a:tr h="355648">
                <a:tc>
                  <a:txBody>
                    <a:bodyPr/>
                    <a:lstStyle/>
                    <a:p>
                      <a:pPr marL="0" marR="0">
                        <a:lnSpc>
                          <a:spcPct val="107000"/>
                        </a:lnSpc>
                        <a:spcBef>
                          <a:spcPts val="0"/>
                        </a:spcBef>
                        <a:spcAft>
                          <a:spcPts val="0"/>
                        </a:spcAft>
                      </a:pPr>
                      <a:r>
                        <a:rPr lang="en-US" sz="2000" b="1" i="1" dirty="0">
                          <a:solidFill>
                            <a:srgbClr val="FFFF00"/>
                          </a:solidFill>
                          <a:effectLst/>
                          <a:latin typeface="+mn-lt"/>
                        </a:rPr>
                        <a:t>Wind</a:t>
                      </a:r>
                      <a:endParaRPr lang="en-US" sz="2000" b="1" i="1" dirty="0">
                        <a:solidFill>
                          <a:srgbClr val="FFFF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i="1" dirty="0">
                          <a:solidFill>
                            <a:schemeClr val="accent5">
                              <a:lumMod val="50000"/>
                            </a:schemeClr>
                          </a:solidFill>
                          <a:effectLst/>
                          <a:latin typeface="+mn-lt"/>
                        </a:rPr>
                        <a:t>0.08-0.15</a:t>
                      </a:r>
                      <a:endParaRPr lang="en-US" sz="1800" b="1" i="1" dirty="0">
                        <a:solidFill>
                          <a:schemeClr val="accent5">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i="1" dirty="0">
                          <a:solidFill>
                            <a:schemeClr val="accent5">
                              <a:lumMod val="50000"/>
                            </a:schemeClr>
                          </a:solidFill>
                          <a:effectLst/>
                          <a:latin typeface="+mn-lt"/>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10005"/>
                  </a:ext>
                </a:extLst>
              </a:tr>
              <a:tr h="294329">
                <a:tc>
                  <a:txBody>
                    <a:bodyPr/>
                    <a:lstStyle/>
                    <a:p>
                      <a:pPr marL="0" marR="0">
                        <a:lnSpc>
                          <a:spcPct val="107000"/>
                        </a:lnSpc>
                        <a:spcBef>
                          <a:spcPts val="0"/>
                        </a:spcBef>
                        <a:spcAft>
                          <a:spcPts val="0"/>
                        </a:spcAft>
                      </a:pPr>
                      <a:r>
                        <a:rPr lang="en-US" sz="1600" b="0">
                          <a:effectLst/>
                        </a:rPr>
                        <a:t>Nuclear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tc>
                <a:extLst>
                  <a:ext uri="{0D108BD9-81ED-4DB2-BD59-A6C34878D82A}">
                    <a16:rowId xmlns:a16="http://schemas.microsoft.com/office/drawing/2014/main" val="10006"/>
                  </a:ext>
                </a:extLst>
              </a:tr>
              <a:tr h="294329">
                <a:tc>
                  <a:txBody>
                    <a:bodyPr/>
                    <a:lstStyle/>
                    <a:p>
                      <a:pPr marL="0" marR="0">
                        <a:lnSpc>
                          <a:spcPct val="107000"/>
                        </a:lnSpc>
                        <a:spcBef>
                          <a:spcPts val="0"/>
                        </a:spcBef>
                        <a:spcAft>
                          <a:spcPts val="0"/>
                        </a:spcAft>
                      </a:pPr>
                      <a:r>
                        <a:rPr lang="en-US" sz="1600" b="0">
                          <a:effectLst/>
                        </a:rPr>
                        <a:t>Biomass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10007"/>
                  </a:ext>
                </a:extLst>
              </a:tr>
              <a:tr h="306593">
                <a:tc>
                  <a:txBody>
                    <a:bodyPr/>
                    <a:lstStyle/>
                    <a:p>
                      <a:pPr marL="0" marR="0">
                        <a:lnSpc>
                          <a:spcPct val="107000"/>
                        </a:lnSpc>
                        <a:spcBef>
                          <a:spcPts val="0"/>
                        </a:spcBef>
                        <a:spcAft>
                          <a:spcPts val="0"/>
                        </a:spcAft>
                      </a:pPr>
                      <a:r>
                        <a:rPr lang="en-US" sz="1600" b="0">
                          <a:effectLst/>
                        </a:rPr>
                        <a:t>Solar PV</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10008"/>
                  </a:ext>
                </a:extLst>
              </a:tr>
            </a:tbl>
          </a:graphicData>
        </a:graphic>
      </p:graphicFrame>
      <p:graphicFrame>
        <p:nvGraphicFramePr>
          <p:cNvPr id="17" name="Chart 16"/>
          <p:cNvGraphicFramePr/>
          <p:nvPr/>
        </p:nvGraphicFramePr>
        <p:xfrm>
          <a:off x="6260123" y="3826411"/>
          <a:ext cx="6053797" cy="2903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058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allpaperpanda.com/wallpapers/dcL/5ob/dcL5obKc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rPr>
                        <a:t>DISADVANTAGE</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2050" name="Picture 2" descr="http://efergy.com/blog/wp-content/uploads/2013/04/windandbirds-e12887067728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9397" y="1048443"/>
            <a:ext cx="4512603" cy="26735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c.pics.livejournal.com/putyourendtowar/12672804/175814/175814_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397" y="3915177"/>
            <a:ext cx="4512603" cy="27818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ruestreetcars.com/forums/attachments/off-topic/36727d1350311356-wind-turbines-burning-up-green-energy-my-ass-8.jp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 y="1048443"/>
            <a:ext cx="7679397" cy="56485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8941" y="1199761"/>
            <a:ext cx="7212168" cy="446276"/>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200" dirty="0"/>
              <a:t> </a:t>
            </a:r>
            <a:r>
              <a:rPr lang="en-US" sz="2300" dirty="0"/>
              <a:t>Site Specific </a:t>
            </a:r>
            <a:r>
              <a:rPr lang="en-US" sz="2300" dirty="0" err="1"/>
              <a:t>i.e</a:t>
            </a:r>
            <a:r>
              <a:rPr lang="en-US" sz="2300" dirty="0"/>
              <a:t> suited to particular region.</a:t>
            </a:r>
          </a:p>
        </p:txBody>
      </p:sp>
      <p:sp>
        <p:nvSpPr>
          <p:cNvPr id="4" name="Rectangle 3"/>
          <p:cNvSpPr/>
          <p:nvPr/>
        </p:nvSpPr>
        <p:spPr>
          <a:xfrm>
            <a:off x="218941" y="1848871"/>
            <a:ext cx="7212168" cy="446276"/>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300" dirty="0"/>
              <a:t> Create a lot of Noise Disturbances</a:t>
            </a:r>
          </a:p>
        </p:txBody>
      </p:sp>
      <p:sp>
        <p:nvSpPr>
          <p:cNvPr id="6" name="Rectangle 5"/>
          <p:cNvSpPr/>
          <p:nvPr/>
        </p:nvSpPr>
        <p:spPr>
          <a:xfrm>
            <a:off x="218941" y="2497981"/>
            <a:ext cx="7212168" cy="446276"/>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300" dirty="0"/>
              <a:t>Prediction of wind is difficult </a:t>
            </a:r>
            <a:r>
              <a:rPr lang="en-US" sz="2300" dirty="0" err="1"/>
              <a:t>i.e</a:t>
            </a:r>
            <a:r>
              <a:rPr lang="en-US" sz="2300" dirty="0"/>
              <a:t> wind speed varies. </a:t>
            </a:r>
          </a:p>
        </p:txBody>
      </p:sp>
      <p:sp>
        <p:nvSpPr>
          <p:cNvPr id="8" name="Rectangle 7"/>
          <p:cNvSpPr/>
          <p:nvPr/>
        </p:nvSpPr>
        <p:spPr>
          <a:xfrm>
            <a:off x="218941" y="3134212"/>
            <a:ext cx="4512646" cy="446276"/>
          </a:xfrm>
          <a:prstGeom prst="rect">
            <a:avLst/>
          </a:prstGeom>
        </p:spPr>
        <p:txBody>
          <a:bodyPr wrap="none">
            <a:spAutoFit/>
          </a:bodyPr>
          <a:lstStyle/>
          <a:p>
            <a:pPr marL="342900" indent="-342900">
              <a:buClr>
                <a:schemeClr val="accent1"/>
              </a:buClr>
              <a:buFont typeface="Wingdings" panose="05000000000000000000" pitchFamily="2" charset="2"/>
              <a:buChar char="Ø"/>
            </a:pPr>
            <a:r>
              <a:rPr lang="en-US" sz="2300" dirty="0"/>
              <a:t>Threat to wild life as it kills birds. </a:t>
            </a:r>
          </a:p>
        </p:txBody>
      </p:sp>
      <p:sp>
        <p:nvSpPr>
          <p:cNvPr id="10" name="Rectangle 9"/>
          <p:cNvSpPr/>
          <p:nvPr/>
        </p:nvSpPr>
        <p:spPr>
          <a:xfrm>
            <a:off x="218941" y="3796201"/>
            <a:ext cx="3026791" cy="446276"/>
          </a:xfrm>
          <a:prstGeom prst="rect">
            <a:avLst/>
          </a:prstGeom>
        </p:spPr>
        <p:txBody>
          <a:bodyPr wrap="none">
            <a:spAutoFit/>
          </a:bodyPr>
          <a:lstStyle/>
          <a:p>
            <a:pPr marL="342900" indent="-342900">
              <a:buClr>
                <a:schemeClr val="accent1"/>
              </a:buClr>
              <a:buFont typeface="Wingdings" panose="05000000000000000000" pitchFamily="2" charset="2"/>
              <a:buChar char="Ø"/>
            </a:pPr>
            <a:r>
              <a:rPr lang="en-US" sz="2300" dirty="0"/>
              <a:t>Cause visual impact. </a:t>
            </a:r>
          </a:p>
        </p:txBody>
      </p:sp>
      <p:sp>
        <p:nvSpPr>
          <p:cNvPr id="11" name="Rectangle 10"/>
          <p:cNvSpPr/>
          <p:nvPr/>
        </p:nvSpPr>
        <p:spPr>
          <a:xfrm>
            <a:off x="218941" y="4419553"/>
            <a:ext cx="2447145" cy="446276"/>
          </a:xfrm>
          <a:prstGeom prst="rect">
            <a:avLst/>
          </a:prstGeom>
        </p:spPr>
        <p:txBody>
          <a:bodyPr wrap="none">
            <a:spAutoFit/>
          </a:bodyPr>
          <a:lstStyle/>
          <a:p>
            <a:pPr marL="342900" indent="-342900">
              <a:buClr>
                <a:schemeClr val="accent1"/>
              </a:buClr>
              <a:buFont typeface="Wingdings" panose="05000000000000000000" pitchFamily="2" charset="2"/>
              <a:buChar char="Ø"/>
            </a:pPr>
            <a:r>
              <a:rPr lang="en-US" sz="2300" dirty="0"/>
              <a:t>High Initial cost.</a:t>
            </a:r>
          </a:p>
        </p:txBody>
      </p:sp>
      <p:sp>
        <p:nvSpPr>
          <p:cNvPr id="12" name="Rectangle 11"/>
          <p:cNvSpPr/>
          <p:nvPr/>
        </p:nvSpPr>
        <p:spPr>
          <a:xfrm>
            <a:off x="218941" y="5094421"/>
            <a:ext cx="5421484" cy="446276"/>
          </a:xfrm>
          <a:prstGeom prst="rect">
            <a:avLst/>
          </a:prstGeom>
        </p:spPr>
        <p:txBody>
          <a:bodyPr wrap="none">
            <a:spAutoFit/>
          </a:bodyPr>
          <a:lstStyle/>
          <a:p>
            <a:pPr marL="342900" indent="-342900">
              <a:buClr>
                <a:schemeClr val="accent1"/>
              </a:buClr>
              <a:buFont typeface="Wingdings" panose="05000000000000000000" pitchFamily="2" charset="2"/>
              <a:buChar char="Ø"/>
            </a:pPr>
            <a:r>
              <a:rPr lang="en-US" sz="2300" dirty="0"/>
              <a:t>Large requirement of land for wind farm.</a:t>
            </a:r>
          </a:p>
        </p:txBody>
      </p:sp>
      <p:sp>
        <p:nvSpPr>
          <p:cNvPr id="13" name="Rectangle 12"/>
          <p:cNvSpPr/>
          <p:nvPr/>
        </p:nvSpPr>
        <p:spPr>
          <a:xfrm>
            <a:off x="218941" y="5743531"/>
            <a:ext cx="7212168" cy="800219"/>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300" dirty="0"/>
              <a:t>Turbines Interfere With the Reception of Televisions and communication signals.</a:t>
            </a:r>
          </a:p>
        </p:txBody>
      </p:sp>
    </p:spTree>
    <p:extLst>
      <p:ext uri="{BB962C8B-B14F-4D97-AF65-F5344CB8AC3E}">
        <p14:creationId xmlns:p14="http://schemas.microsoft.com/office/powerpoint/2010/main" val="742326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07239120"/>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rPr>
                        <a:t>Future</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846" y="2945282"/>
            <a:ext cx="5040573" cy="2811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024" y="2802787"/>
            <a:ext cx="6775395" cy="480131"/>
          </a:xfrm>
          <a:prstGeom prst="rect">
            <a:avLst/>
          </a:prstGeom>
        </p:spPr>
        <p:txBody>
          <a:bodyPr wrap="square">
            <a:spAutoFit/>
          </a:bodyPr>
          <a:lstStyle/>
          <a:p>
            <a:pPr marL="457200" indent="-457200">
              <a:lnSpc>
                <a:spcPct val="90000"/>
              </a:lnSpc>
              <a:buFont typeface="Wingdings" panose="05000000000000000000" pitchFamily="2" charset="2"/>
              <a:buChar char="Ø"/>
            </a:pPr>
            <a:r>
              <a:rPr lang="en-US" sz="2800" dirty="0"/>
              <a:t>Price of wind power is coming down.</a:t>
            </a:r>
          </a:p>
        </p:txBody>
      </p:sp>
      <p:sp>
        <p:nvSpPr>
          <p:cNvPr id="4" name="Rectangle 3"/>
          <p:cNvSpPr/>
          <p:nvPr/>
        </p:nvSpPr>
        <p:spPr>
          <a:xfrm>
            <a:off x="1022147" y="3283989"/>
            <a:ext cx="6086901" cy="830997"/>
          </a:xfrm>
          <a:prstGeom prst="rect">
            <a:avLst/>
          </a:prstGeom>
        </p:spPr>
        <p:txBody>
          <a:bodyPr wrap="square">
            <a:spAutoFit/>
          </a:bodyPr>
          <a:lstStyle/>
          <a:p>
            <a:r>
              <a:rPr lang="en-US" sz="2400" dirty="0"/>
              <a:t>Technological Developments as application specific Turbines</a:t>
            </a:r>
          </a:p>
        </p:txBody>
      </p:sp>
      <p:sp>
        <p:nvSpPr>
          <p:cNvPr id="8" name="Rectangle 7"/>
          <p:cNvSpPr/>
          <p:nvPr/>
        </p:nvSpPr>
        <p:spPr>
          <a:xfrm>
            <a:off x="1492155" y="4074984"/>
            <a:ext cx="6096000" cy="1785104"/>
          </a:xfrm>
          <a:prstGeom prst="rect">
            <a:avLst/>
          </a:prstGeom>
        </p:spPr>
        <p:txBody>
          <a:bodyPr>
            <a:spAutoFit/>
          </a:bodyPr>
          <a:lstStyle/>
          <a:p>
            <a:r>
              <a:rPr lang="en-US" sz="2200" dirty="0"/>
              <a:t>       Offshore</a:t>
            </a:r>
          </a:p>
          <a:p>
            <a:pPr lvl="1"/>
            <a:r>
              <a:rPr lang="en-US" sz="2200" dirty="0"/>
              <a:t>Limited land/resource areas</a:t>
            </a:r>
          </a:p>
          <a:p>
            <a:pPr lvl="1"/>
            <a:r>
              <a:rPr lang="en-US" sz="2200" dirty="0"/>
              <a:t>Transportation or construction limitations</a:t>
            </a:r>
          </a:p>
          <a:p>
            <a:pPr lvl="1"/>
            <a:r>
              <a:rPr lang="en-US" sz="2200" dirty="0"/>
              <a:t>Low wind resource</a:t>
            </a:r>
          </a:p>
          <a:p>
            <a:pPr lvl="1"/>
            <a:r>
              <a:rPr lang="en-US" sz="2200" dirty="0"/>
              <a:t>Cold climates</a:t>
            </a:r>
          </a:p>
        </p:txBody>
      </p:sp>
      <p:sp>
        <p:nvSpPr>
          <p:cNvPr id="9" name="Rectangle 8"/>
          <p:cNvSpPr/>
          <p:nvPr/>
        </p:nvSpPr>
        <p:spPr>
          <a:xfrm>
            <a:off x="464024" y="1189492"/>
            <a:ext cx="11930417" cy="523220"/>
          </a:xfrm>
          <a:prstGeom prst="rect">
            <a:avLst/>
          </a:prstGeom>
        </p:spPr>
        <p:txBody>
          <a:bodyPr wrap="square">
            <a:spAutoFit/>
          </a:bodyPr>
          <a:lstStyle/>
          <a:p>
            <a:pPr marL="457200" indent="-457200">
              <a:buFont typeface="Wingdings" panose="05000000000000000000" pitchFamily="2" charset="2"/>
              <a:buChar char="Ø"/>
            </a:pPr>
            <a:r>
              <a:rPr lang="en-US" sz="2800" dirty="0"/>
              <a:t>Wind farms can provide a surplus of reliable clean energy to society.</a:t>
            </a:r>
          </a:p>
        </p:txBody>
      </p:sp>
      <p:sp>
        <p:nvSpPr>
          <p:cNvPr id="10" name="Rectangle 9"/>
          <p:cNvSpPr/>
          <p:nvPr/>
        </p:nvSpPr>
        <p:spPr>
          <a:xfrm>
            <a:off x="464024" y="5921095"/>
            <a:ext cx="11509612" cy="461665"/>
          </a:xfrm>
          <a:prstGeom prst="rect">
            <a:avLst/>
          </a:prstGeom>
        </p:spPr>
        <p:txBody>
          <a:bodyPr wrap="square">
            <a:spAutoFit/>
          </a:bodyPr>
          <a:lstStyle/>
          <a:p>
            <a:pPr marL="457200" indent="-457200">
              <a:buFont typeface="Wingdings" panose="05000000000000000000" pitchFamily="2" charset="2"/>
              <a:buChar char="Ø"/>
            </a:pPr>
            <a:r>
              <a:rPr lang="en-US" sz="2400" dirty="0"/>
              <a:t>Can become cost competitive for electricity generation if fossil energy costs skyrocket.</a:t>
            </a:r>
          </a:p>
        </p:txBody>
      </p:sp>
      <p:sp>
        <p:nvSpPr>
          <p:cNvPr id="11" name="Rectangle 10"/>
          <p:cNvSpPr/>
          <p:nvPr/>
        </p:nvSpPr>
        <p:spPr>
          <a:xfrm>
            <a:off x="1492154" y="1625111"/>
            <a:ext cx="10340455" cy="1061829"/>
          </a:xfrm>
          <a:prstGeom prst="rect">
            <a:avLst/>
          </a:prstGeom>
        </p:spPr>
        <p:txBody>
          <a:bodyPr wrap="square">
            <a:spAutoFit/>
          </a:bodyPr>
          <a:lstStyle/>
          <a:p>
            <a:pPr algn="ctr"/>
            <a:r>
              <a:rPr lang="en-US" sz="2100" dirty="0"/>
              <a:t>Wind alone can not solve today’s energy crisis in one day, but together with many other forms of renewable power, maybe someday we can help relieve the damage to our planet caused by the overconsumption of fossil fuels.</a:t>
            </a:r>
          </a:p>
        </p:txBody>
      </p:sp>
    </p:spTree>
    <p:extLst>
      <p:ext uri="{BB962C8B-B14F-4D97-AF65-F5344CB8AC3E}">
        <p14:creationId xmlns:p14="http://schemas.microsoft.com/office/powerpoint/2010/main" val="189637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1803985"/>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latin typeface="+mj-lt"/>
                        </a:rPr>
                        <a:t>INTRODUCTION</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12879" y="2142453"/>
            <a:ext cx="7306612" cy="1446550"/>
          </a:xfrm>
          <a:prstGeom prst="rect">
            <a:avLst/>
          </a:prstGeom>
        </p:spPr>
        <p:txBody>
          <a:bodyPr wrap="square">
            <a:spAutoFit/>
          </a:bodyPr>
          <a:lstStyle/>
          <a:p>
            <a:pPr marL="285750" indent="-285750">
              <a:buClr>
                <a:schemeClr val="accent1"/>
              </a:buClr>
              <a:buFont typeface="Wingdings" panose="05000000000000000000" pitchFamily="2" charset="2"/>
              <a:buChar char="Ø"/>
              <a:defRPr/>
            </a:pPr>
            <a:r>
              <a:rPr lang="en-US" sz="2200" dirty="0"/>
              <a:t>      Wind energy is created when the atmosphere is heated unevenly by the Sun, some patches of air become warmer than others. These warm patches of air rise, other air rushes in to replace them thus, wind blows. </a:t>
            </a:r>
          </a:p>
        </p:txBody>
      </p:sp>
      <p:sp>
        <p:nvSpPr>
          <p:cNvPr id="4" name="Rectangle 3"/>
          <p:cNvSpPr/>
          <p:nvPr/>
        </p:nvSpPr>
        <p:spPr>
          <a:xfrm>
            <a:off x="-12879" y="1207251"/>
            <a:ext cx="7237926" cy="769441"/>
          </a:xfrm>
          <a:prstGeom prst="rect">
            <a:avLst/>
          </a:prstGeom>
        </p:spPr>
        <p:txBody>
          <a:bodyPr wrap="square">
            <a:spAutoFit/>
          </a:bodyPr>
          <a:lstStyle/>
          <a:p>
            <a:pPr marL="285750" indent="-285750">
              <a:buClr>
                <a:schemeClr val="accent1"/>
              </a:buClr>
              <a:buFont typeface="Wingdings" panose="05000000000000000000" pitchFamily="2" charset="2"/>
              <a:buChar char="Ø"/>
              <a:defRPr/>
            </a:pPr>
            <a:r>
              <a:rPr lang="en-US" sz="2200" dirty="0"/>
              <a:t>     Wind turbine is a device that converts kinetic energy from the wind into electric power.</a:t>
            </a:r>
          </a:p>
        </p:txBody>
      </p:sp>
      <p:sp>
        <p:nvSpPr>
          <p:cNvPr id="6" name="Rectangle 5"/>
          <p:cNvSpPr/>
          <p:nvPr/>
        </p:nvSpPr>
        <p:spPr>
          <a:xfrm>
            <a:off x="-55842" y="3754764"/>
            <a:ext cx="7349575" cy="1107996"/>
          </a:xfrm>
          <a:prstGeom prst="rect">
            <a:avLst/>
          </a:prstGeom>
        </p:spPr>
        <p:txBody>
          <a:bodyPr wrap="square">
            <a:spAutoFit/>
          </a:bodyPr>
          <a:lstStyle/>
          <a:p>
            <a:pPr marL="342900" indent="-342900">
              <a:buClr>
                <a:schemeClr val="accent1"/>
              </a:buClr>
              <a:buFont typeface="Wingdings" panose="05000000000000000000" pitchFamily="2" charset="2"/>
              <a:buChar char="Ø"/>
              <a:defRPr/>
            </a:pPr>
            <a:r>
              <a:rPr lang="en-US" sz="2200" dirty="0"/>
              <a:t>       It works opposite of fan turbine blade spin from the wind and make energy instead of using energy to make wind.</a:t>
            </a:r>
          </a:p>
        </p:txBody>
      </p:sp>
      <p:graphicFrame>
        <p:nvGraphicFramePr>
          <p:cNvPr id="7" name="Table 6"/>
          <p:cNvGraphicFramePr>
            <a:graphicFrameLocks noGrp="1"/>
          </p:cNvGraphicFramePr>
          <p:nvPr>
            <p:extLst>
              <p:ext uri="{D42A27DB-BD31-4B8C-83A1-F6EECF244321}">
                <p14:modId xmlns:p14="http://schemas.microsoft.com/office/powerpoint/2010/main" val="1963372597"/>
              </p:ext>
            </p:extLst>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28" y="1674254"/>
            <a:ext cx="4159877" cy="4365938"/>
          </a:xfrm>
          <a:prstGeom prst="rect">
            <a:avLst/>
          </a:prstGeom>
          <a:effectLst>
            <a:glow rad="279400">
              <a:schemeClr val="accent1">
                <a:alpha val="40000"/>
              </a:schemeClr>
            </a:glow>
          </a:effectLst>
        </p:spPr>
      </p:pic>
      <p:sp>
        <p:nvSpPr>
          <p:cNvPr id="8" name="Rectangle 7"/>
          <p:cNvSpPr/>
          <p:nvPr/>
        </p:nvSpPr>
        <p:spPr>
          <a:xfrm>
            <a:off x="-600501" y="4893383"/>
            <a:ext cx="8263429" cy="769441"/>
          </a:xfrm>
          <a:prstGeom prst="rect">
            <a:avLst/>
          </a:prstGeom>
        </p:spPr>
        <p:txBody>
          <a:bodyPr wrap="square">
            <a:spAutoFit/>
          </a:bodyPr>
          <a:lstStyle/>
          <a:p>
            <a:pPr marL="932238" indent="-342900">
              <a:buClr>
                <a:schemeClr val="accent1">
                  <a:lumMod val="75000"/>
                </a:schemeClr>
              </a:buClr>
              <a:buFont typeface="Wingdings" panose="05000000000000000000" pitchFamily="2" charset="2"/>
              <a:buChar char="Ø"/>
            </a:pPr>
            <a:r>
              <a:rPr lang="en-US" sz="2200" dirty="0"/>
              <a:t>        The first windmill used to produce electric energy was created in 1888 by Charles F. Brush.</a:t>
            </a:r>
          </a:p>
        </p:txBody>
      </p:sp>
      <p:sp>
        <p:nvSpPr>
          <p:cNvPr id="9" name="Rectangle 8"/>
          <p:cNvSpPr/>
          <p:nvPr/>
        </p:nvSpPr>
        <p:spPr>
          <a:xfrm>
            <a:off x="0" y="5837109"/>
            <a:ext cx="7983940" cy="738664"/>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Ø"/>
            </a:pPr>
            <a:r>
              <a:rPr lang="en-IN" sz="2100" dirty="0"/>
              <a:t>The wind power programme in India was started during 1983-84 with the efforts of the Ministry of Non-Conventional Energy Sources.</a:t>
            </a:r>
            <a:endParaRPr lang="en-US" sz="2100" dirty="0">
              <a:solidFill>
                <a:schemeClr val="tx1">
                  <a:lumMod val="95000"/>
                  <a:lumOff val="5000"/>
                </a:schemeClr>
              </a:solidFill>
            </a:endParaRPr>
          </a:p>
        </p:txBody>
      </p:sp>
    </p:spTree>
    <p:extLst>
      <p:ext uri="{BB962C8B-B14F-4D97-AF65-F5344CB8AC3E}">
        <p14:creationId xmlns:p14="http://schemas.microsoft.com/office/powerpoint/2010/main" val="7108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allpaperpanda.com/wallpapers/dcL/5ob/dcL5obKc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701169876"/>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rPr>
                        <a:t>Components of wind turbine </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650" y="1126723"/>
            <a:ext cx="6291619" cy="53969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4" y="1126723"/>
            <a:ext cx="5576936" cy="5396908"/>
          </a:xfrm>
          <a:prstGeom prst="rect">
            <a:avLst/>
          </a:prstGeom>
        </p:spPr>
      </p:pic>
    </p:spTree>
    <p:extLst>
      <p:ext uri="{BB962C8B-B14F-4D97-AF65-F5344CB8AC3E}">
        <p14:creationId xmlns:p14="http://schemas.microsoft.com/office/powerpoint/2010/main" val="386092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800" dirty="0">
                          <a:effectLst/>
                        </a:rPr>
                        <a:t>                    Function of Component</a:t>
                      </a:r>
                      <a:endParaRPr lang="en-US" sz="48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7312" y="1026911"/>
            <a:ext cx="6164688" cy="56314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0" y="6625883"/>
          <a:ext cx="12192001" cy="240055"/>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240055">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Rectangle 3"/>
          <p:cNvSpPr/>
          <p:nvPr/>
        </p:nvSpPr>
        <p:spPr>
          <a:xfrm>
            <a:off x="239149" y="2014252"/>
            <a:ext cx="5064371" cy="407035"/>
          </a:xfrm>
          <a:prstGeom prst="rect">
            <a:avLst/>
          </a:prstGeom>
        </p:spPr>
        <p:txBody>
          <a:bodyPr wrap="square">
            <a:spAutoFit/>
          </a:bodyPr>
          <a:lstStyle/>
          <a:p>
            <a:pPr>
              <a:lnSpc>
                <a:spcPct val="107000"/>
              </a:lnSpc>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15701" y="1050897"/>
            <a:ext cx="7211011" cy="769313"/>
          </a:xfrm>
          <a:prstGeom prst="rect">
            <a:avLst/>
          </a:prstGeom>
        </p:spPr>
        <p:txBody>
          <a:bodyPr wrap="square">
            <a:spAutoFit/>
          </a:bodyPr>
          <a:lstStyle/>
          <a:p>
            <a:pPr>
              <a:lnSpc>
                <a:spcPct val="107000"/>
              </a:lnSpc>
              <a:spcAft>
                <a:spcPts val="800"/>
              </a:spcAft>
            </a:pPr>
            <a:r>
              <a:rPr lang="en-US"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Foundation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Foundation give support to wind turbine. It consist of solid concrete assembly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15701" y="1852875"/>
            <a:ext cx="5493723" cy="1098634"/>
          </a:xfrm>
          <a:prstGeom prst="rect">
            <a:avLst/>
          </a:prstGeom>
        </p:spPr>
        <p:txBody>
          <a:bodyPr wrap="square">
            <a:spAutoFit/>
          </a:bodyPr>
          <a:lstStyle/>
          <a:p>
            <a:pPr>
              <a:lnSpc>
                <a:spcPct val="107000"/>
              </a:lnSpc>
              <a:spcAft>
                <a:spcPts val="800"/>
              </a:spcAft>
            </a:pPr>
            <a:r>
              <a:rPr lang="en-US"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Tower</a:t>
            </a:r>
            <a:r>
              <a:rPr lang="en-US"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US"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It connect rotor and foundation and raise rotor so that it can operate at required wind. Made up of steel having tube like structure</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239150" y="4317036"/>
            <a:ext cx="6306616" cy="1098634"/>
          </a:xfrm>
          <a:prstGeom prst="rect">
            <a:avLst/>
          </a:prstGeom>
        </p:spPr>
        <p:txBody>
          <a:bodyPr wrap="square">
            <a:spAutoFit/>
          </a:bodyPr>
          <a:lstStyle/>
          <a:p>
            <a:pPr>
              <a:lnSpc>
                <a:spcPct val="107000"/>
              </a:lnSpc>
              <a:spcAft>
                <a:spcPts val="800"/>
              </a:spcAft>
            </a:pPr>
            <a:r>
              <a:rPr lang="en-US"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Nacelle </a:t>
            </a:r>
            <a:r>
              <a:rPr lang="en-US" sz="20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Contains the key components of the wind turbine including the gearbox , yaw system and electric generator </a:t>
            </a:r>
          </a:p>
        </p:txBody>
      </p:sp>
      <p:sp>
        <p:nvSpPr>
          <p:cNvPr id="18" name="Rectangle 17"/>
          <p:cNvSpPr/>
          <p:nvPr/>
        </p:nvSpPr>
        <p:spPr>
          <a:xfrm>
            <a:off x="239150" y="3060109"/>
            <a:ext cx="5960928" cy="1098634"/>
          </a:xfrm>
          <a:prstGeom prst="rect">
            <a:avLst/>
          </a:prstGeom>
        </p:spPr>
        <p:txBody>
          <a:bodyPr wrap="square">
            <a:spAutoFit/>
          </a:bodyPr>
          <a:lstStyle/>
          <a:p>
            <a:pPr>
              <a:lnSpc>
                <a:spcPct val="107000"/>
              </a:lnSpc>
              <a:spcAft>
                <a:spcPts val="800"/>
              </a:spcAft>
            </a:pPr>
            <a:r>
              <a:rPr lang="en-US"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Rotor &amp; Rotor blades </a:t>
            </a:r>
            <a:r>
              <a:rPr lang="en-US"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It is rotating part which converts wind energy to rotation. It is made up of glass-</a:t>
            </a:r>
            <a:r>
              <a:rPr lang="en-US" sz="2000" b="1" dirty="0" err="1">
                <a:latin typeface="Calibri" panose="020F0502020204030204" pitchFamily="34" charset="0"/>
                <a:ea typeface="Calibri" panose="020F0502020204030204" pitchFamily="34" charset="0"/>
                <a:cs typeface="Times New Roman" panose="02020603050405020304" pitchFamily="18" charset="0"/>
              </a:rPr>
              <a:t>fibre</a:t>
            </a:r>
            <a:r>
              <a:rPr lang="en-US" sz="2000" b="1" dirty="0">
                <a:latin typeface="Calibri" panose="020F0502020204030204" pitchFamily="34" charset="0"/>
                <a:ea typeface="Calibri" panose="020F0502020204030204" pitchFamily="34" charset="0"/>
                <a:cs typeface="Times New Roman" panose="02020603050405020304" pitchFamily="18" charset="0"/>
              </a:rPr>
              <a:t>, carbon-</a:t>
            </a:r>
            <a:r>
              <a:rPr lang="en-US" sz="2000" b="1" dirty="0" err="1">
                <a:latin typeface="Calibri" panose="020F0502020204030204" pitchFamily="34" charset="0"/>
                <a:ea typeface="Calibri" panose="020F0502020204030204" pitchFamily="34" charset="0"/>
                <a:cs typeface="Times New Roman" panose="02020603050405020304" pitchFamily="18" charset="0"/>
              </a:rPr>
              <a:t>fibre</a:t>
            </a:r>
            <a:r>
              <a:rPr lang="en-US" sz="2000" b="1" dirty="0">
                <a:latin typeface="Calibri" panose="020F0502020204030204" pitchFamily="34" charset="0"/>
                <a:ea typeface="Calibri" panose="020F0502020204030204" pitchFamily="34" charset="0"/>
                <a:cs typeface="Times New Roman" panose="02020603050405020304" pitchFamily="18" charset="0"/>
              </a:rPr>
              <a:t>, reinforced plastics.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218869" y="5508381"/>
            <a:ext cx="6326897" cy="454612"/>
          </a:xfrm>
          <a:prstGeom prst="rect">
            <a:avLst/>
          </a:prstGeom>
        </p:spPr>
        <p:txBody>
          <a:bodyPr wrap="square">
            <a:spAutoFit/>
          </a:bodyPr>
          <a:lstStyle/>
          <a:p>
            <a:pPr>
              <a:lnSpc>
                <a:spcPct val="107000"/>
              </a:lnSpc>
              <a:spcAft>
                <a:spcPts val="800"/>
              </a:spcAft>
            </a:pPr>
            <a:r>
              <a:rPr lang="en-US"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Low speed shaft</a:t>
            </a:r>
            <a:r>
              <a:rPr lang="en-US"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Connects the rotor hub to the gearbox.</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218871" y="6071831"/>
            <a:ext cx="8267208" cy="454612"/>
          </a:xfrm>
          <a:prstGeom prst="rect">
            <a:avLst/>
          </a:prstGeom>
        </p:spPr>
        <p:txBody>
          <a:bodyPr wrap="square">
            <a:spAutoFit/>
          </a:bodyPr>
          <a:lstStyle/>
          <a:p>
            <a:pPr>
              <a:lnSpc>
                <a:spcPct val="107000"/>
              </a:lnSpc>
              <a:spcAft>
                <a:spcPts val="800"/>
              </a:spcAft>
            </a:pPr>
            <a:r>
              <a:rPr lang="en-US"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High speed shaft : </a:t>
            </a:r>
            <a:r>
              <a:rPr lang="en-US" sz="2000" b="1" dirty="0">
                <a:latin typeface="Calibri" panose="020F0502020204030204" pitchFamily="34" charset="0"/>
                <a:ea typeface="Calibri" panose="020F0502020204030204" pitchFamily="34" charset="0"/>
                <a:cs typeface="Times New Roman" panose="02020603050405020304" pitchFamily="18" charset="0"/>
              </a:rPr>
              <a:t>Drives the electrical generator by rotating at high speed.   </a:t>
            </a:r>
          </a:p>
        </p:txBody>
      </p:sp>
    </p:spTree>
    <p:extLst>
      <p:ext uri="{BB962C8B-B14F-4D97-AF65-F5344CB8AC3E}">
        <p14:creationId xmlns:p14="http://schemas.microsoft.com/office/powerpoint/2010/main" val="167431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800" dirty="0">
                          <a:effectLst/>
                        </a:rPr>
                        <a:t>                    Function of Component</a:t>
                      </a:r>
                      <a:endParaRPr lang="en-US" sz="48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25883"/>
          <a:ext cx="12192001" cy="240055"/>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240055">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Rectangle 3"/>
          <p:cNvSpPr/>
          <p:nvPr/>
        </p:nvSpPr>
        <p:spPr>
          <a:xfrm>
            <a:off x="239149" y="2014252"/>
            <a:ext cx="5064371" cy="407035"/>
          </a:xfrm>
          <a:prstGeom prst="rect">
            <a:avLst/>
          </a:prstGeom>
        </p:spPr>
        <p:txBody>
          <a:bodyPr wrap="square">
            <a:spAutoFit/>
          </a:bodyPr>
          <a:lstStyle/>
          <a:p>
            <a:pPr>
              <a:lnSpc>
                <a:spcPct val="107000"/>
              </a:lnSpc>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15702" y="1166395"/>
            <a:ext cx="11760595" cy="454612"/>
          </a:xfrm>
          <a:prstGeom prst="rect">
            <a:avLst/>
          </a:prstGeom>
        </p:spPr>
        <p:txBody>
          <a:bodyPr wrap="square">
            <a:spAutoFit/>
          </a:bodyPr>
          <a:lstStyle/>
          <a:p>
            <a:pPr>
              <a:lnSpc>
                <a:spcPct val="107000"/>
              </a:lnSpc>
              <a:spcAft>
                <a:spcPts val="800"/>
              </a:spcAft>
              <a:buClr>
                <a:srgbClr val="0000FF"/>
              </a:buClr>
              <a:buSzPts val="1200"/>
            </a:pPr>
            <a:r>
              <a:rPr lang="en-US" sz="2200" b="1" dirty="0">
                <a:solidFill>
                  <a:schemeClr val="accent5">
                    <a:lumMod val="75000"/>
                  </a:schemeClr>
                </a:solidFill>
              </a:rPr>
              <a:t>Gearbox</a:t>
            </a:r>
            <a:r>
              <a:rPr lang="en-US" sz="2200" dirty="0">
                <a:solidFill>
                  <a:schemeClr val="accent5">
                    <a:lumMod val="75000"/>
                  </a:schemeClr>
                </a:solidFill>
              </a:rPr>
              <a:t> :-     </a:t>
            </a:r>
            <a:r>
              <a:rPr lang="en-US" sz="2000" b="1" dirty="0"/>
              <a:t>The gearbox converts the rotor motion of lower rpm into the higher rpm.</a:t>
            </a:r>
          </a:p>
        </p:txBody>
      </p:sp>
      <p:sp>
        <p:nvSpPr>
          <p:cNvPr id="21" name="Rectangle 20"/>
          <p:cNvSpPr/>
          <p:nvPr/>
        </p:nvSpPr>
        <p:spPr>
          <a:xfrm>
            <a:off x="215701" y="2016783"/>
            <a:ext cx="11760596" cy="430887"/>
          </a:xfrm>
          <a:prstGeom prst="rect">
            <a:avLst/>
          </a:prstGeom>
        </p:spPr>
        <p:txBody>
          <a:bodyPr wrap="square">
            <a:spAutoFit/>
          </a:bodyPr>
          <a:lstStyle/>
          <a:p>
            <a:r>
              <a:rPr lang="en-US" sz="22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Coupling</a:t>
            </a:r>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Coupling is done between the main shaft and the transmission.</a:t>
            </a:r>
            <a:endParaRPr lang="en-US" sz="2000" b="1" dirty="0"/>
          </a:p>
        </p:txBody>
      </p:sp>
      <p:sp>
        <p:nvSpPr>
          <p:cNvPr id="22" name="Rectangle 21"/>
          <p:cNvSpPr/>
          <p:nvPr/>
        </p:nvSpPr>
        <p:spPr>
          <a:xfrm>
            <a:off x="239149" y="2854521"/>
            <a:ext cx="11362665" cy="430887"/>
          </a:xfrm>
          <a:prstGeom prst="rect">
            <a:avLst/>
          </a:prstGeom>
        </p:spPr>
        <p:txBody>
          <a:bodyPr wrap="square">
            <a:spAutoFit/>
          </a:bodyPr>
          <a:lstStyle/>
          <a:p>
            <a:r>
              <a:rPr lang="en-US" sz="2200" b="1" dirty="0">
                <a:solidFill>
                  <a:schemeClr val="accent5">
                    <a:lumMod val="75000"/>
                  </a:schemeClr>
                </a:solidFill>
                <a:ea typeface="Times New Roman" panose="02020603050405020304" pitchFamily="18" charset="0"/>
              </a:rPr>
              <a:t>Generator</a:t>
            </a:r>
            <a:r>
              <a:rPr lang="en-US" b="1" dirty="0">
                <a:solidFill>
                  <a:schemeClr val="accent5">
                    <a:lumMod val="75000"/>
                  </a:schemeClr>
                </a:solidFill>
                <a:latin typeface="Times New Roman" panose="02020603050405020304" pitchFamily="18" charset="0"/>
                <a:ea typeface="Times New Roman" panose="02020603050405020304" pitchFamily="18" charset="0"/>
              </a:rPr>
              <a:t>  </a:t>
            </a:r>
            <a:r>
              <a:rPr lang="en-US" sz="2200" dirty="0">
                <a:solidFill>
                  <a:schemeClr val="accent5">
                    <a:lumMod val="75000"/>
                  </a:schemeClr>
                </a:solidFill>
                <a:latin typeface="Times New Roman" panose="02020603050405020304" pitchFamily="18" charset="0"/>
                <a:ea typeface="Times New Roman" panose="02020603050405020304" pitchFamily="18" charset="0"/>
              </a:rPr>
              <a:t>:-</a:t>
            </a:r>
            <a:r>
              <a:rPr lang="en-US" b="1" dirty="0">
                <a:solidFill>
                  <a:schemeClr val="accent5">
                    <a:lumMod val="75000"/>
                  </a:schemeClr>
                </a:solidFill>
                <a:latin typeface="Times New Roman" panose="02020603050405020304" pitchFamily="18" charset="0"/>
                <a:ea typeface="Times New Roman" panose="02020603050405020304" pitchFamily="18" charset="0"/>
              </a:rPr>
              <a:t> </a:t>
            </a:r>
            <a:r>
              <a:rPr lang="en-US" sz="2000" b="1" dirty="0">
                <a:ea typeface="Times New Roman" panose="02020603050405020304" pitchFamily="18" charset="0"/>
              </a:rPr>
              <a:t>Generates electricity from rotation of shaft.</a:t>
            </a:r>
            <a:endParaRPr lang="en-US" sz="2000" b="1" dirty="0">
              <a:effectLst/>
              <a:ea typeface="Times New Roman" panose="02020603050405020304" pitchFamily="18" charset="0"/>
            </a:endParaRPr>
          </a:p>
        </p:txBody>
      </p:sp>
      <p:sp>
        <p:nvSpPr>
          <p:cNvPr id="23" name="Rectangle 22"/>
          <p:cNvSpPr/>
          <p:nvPr/>
        </p:nvSpPr>
        <p:spPr>
          <a:xfrm>
            <a:off x="245488" y="3694474"/>
            <a:ext cx="11754257" cy="738664"/>
          </a:xfrm>
          <a:prstGeom prst="rect">
            <a:avLst/>
          </a:prstGeom>
        </p:spPr>
        <p:txBody>
          <a:bodyPr wrap="square">
            <a:spAutoFit/>
          </a:bodyPr>
          <a:lstStyle/>
          <a:p>
            <a:r>
              <a:rPr lang="en-US" sz="2200" b="1" dirty="0">
                <a:solidFill>
                  <a:schemeClr val="accent5">
                    <a:lumMod val="75000"/>
                  </a:schemeClr>
                </a:solidFill>
                <a:ea typeface="Times New Roman" panose="02020603050405020304" pitchFamily="18" charset="0"/>
                <a:cs typeface="Times New Roman" panose="02020603050405020304" pitchFamily="18" charset="0"/>
              </a:rPr>
              <a:t>Controller</a:t>
            </a:r>
            <a:r>
              <a:rPr lang="en-US" sz="2200" b="1" dirty="0">
                <a:ea typeface="Times New Roman" panose="02020603050405020304" pitchFamily="18" charset="0"/>
              </a:rPr>
              <a:t> </a:t>
            </a:r>
            <a:r>
              <a:rPr lang="en-US" sz="2200" dirty="0">
                <a:ea typeface="Times New Roman" panose="02020603050405020304" pitchFamily="18" charset="0"/>
              </a:rPr>
              <a:t>:-</a:t>
            </a:r>
            <a:r>
              <a:rPr lang="en-US" b="1" dirty="0">
                <a:ea typeface="Times New Roman" panose="02020603050405020304" pitchFamily="18" charset="0"/>
              </a:rPr>
              <a:t> </a:t>
            </a:r>
            <a:r>
              <a:rPr lang="en-US" sz="2000" b="1" dirty="0">
                <a:ea typeface="Times New Roman" panose="02020603050405020304" pitchFamily="18" charset="0"/>
              </a:rPr>
              <a:t>It is a self operating system use in control system. It may be sensor (mechanical, electrical),</a:t>
            </a:r>
          </a:p>
          <a:p>
            <a:r>
              <a:rPr lang="en-US" sz="2000" b="1" dirty="0">
                <a:ea typeface="Times New Roman" panose="02020603050405020304" pitchFamily="18" charset="0"/>
              </a:rPr>
              <a:t>                        decision elements( relays, microprocessor) and actuators( hydraulic, electric).</a:t>
            </a:r>
            <a:endParaRPr lang="en-US" sz="2000" b="1" dirty="0">
              <a:effectLst/>
              <a:ea typeface="Times New Roman" panose="02020603050405020304" pitchFamily="18" charset="0"/>
            </a:endParaRPr>
          </a:p>
        </p:txBody>
      </p:sp>
      <p:sp>
        <p:nvSpPr>
          <p:cNvPr id="24" name="Rectangle 23"/>
          <p:cNvSpPr/>
          <p:nvPr/>
        </p:nvSpPr>
        <p:spPr>
          <a:xfrm>
            <a:off x="215701" y="4814291"/>
            <a:ext cx="11760595" cy="454612"/>
          </a:xfrm>
          <a:prstGeom prst="rect">
            <a:avLst/>
          </a:prstGeom>
        </p:spPr>
        <p:txBody>
          <a:bodyPr wrap="square">
            <a:spAutoFit/>
          </a:bodyPr>
          <a:lstStyle/>
          <a:p>
            <a:pPr>
              <a:lnSpc>
                <a:spcPct val="107000"/>
              </a:lnSpc>
              <a:spcAft>
                <a:spcPts val="800"/>
              </a:spcAft>
              <a:buClr>
                <a:srgbClr val="0000FF"/>
              </a:buClr>
              <a:buSzPts val="1200"/>
            </a:pPr>
            <a:r>
              <a:rPr lang="en-US" sz="2200" b="1" dirty="0">
                <a:solidFill>
                  <a:schemeClr val="accent5">
                    <a:lumMod val="75000"/>
                  </a:schemeClr>
                </a:solidFill>
              </a:rPr>
              <a:t>Yaw mechanism :-  </a:t>
            </a:r>
            <a:r>
              <a:rPr lang="en-US" sz="2000" b="1" dirty="0"/>
              <a:t>Turns the nacelle with the rotor into the wind using motors</a:t>
            </a:r>
            <a:r>
              <a:rPr lang="en-US" sz="2000" dirty="0"/>
              <a:t>.</a:t>
            </a:r>
            <a:endParaRPr lang="en-US" sz="2000" b="1" dirty="0"/>
          </a:p>
        </p:txBody>
      </p:sp>
      <p:sp>
        <p:nvSpPr>
          <p:cNvPr id="25" name="Rectangle 24"/>
          <p:cNvSpPr/>
          <p:nvPr/>
        </p:nvSpPr>
        <p:spPr>
          <a:xfrm>
            <a:off x="239149" y="5559307"/>
            <a:ext cx="11760596" cy="738664"/>
          </a:xfrm>
          <a:prstGeom prst="rect">
            <a:avLst/>
          </a:prstGeom>
        </p:spPr>
        <p:txBody>
          <a:bodyPr wrap="square">
            <a:spAutoFit/>
          </a:bodyPr>
          <a:lstStyle/>
          <a:p>
            <a:r>
              <a:rPr lang="en-US" sz="22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Anemometer and wind vane</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Measures the speed and the direction of the wind while sending signals to </a:t>
            </a:r>
          </a:p>
          <a:p>
            <a:r>
              <a:rPr lang="en-US" sz="2000" b="1" dirty="0">
                <a:latin typeface="Calibri" panose="020F0502020204030204" pitchFamily="34" charset="0"/>
                <a:ea typeface="Calibri" panose="020F0502020204030204" pitchFamily="34" charset="0"/>
                <a:cs typeface="Times New Roman" panose="02020603050405020304" pitchFamily="18" charset="0"/>
              </a:rPr>
              <a:t>                                         the controller to start or stop the turbine.</a:t>
            </a:r>
            <a:endParaRPr lang="en-US" sz="2000" b="1" dirty="0"/>
          </a:p>
        </p:txBody>
      </p:sp>
    </p:spTree>
    <p:extLst>
      <p:ext uri="{BB962C8B-B14F-4D97-AF65-F5344CB8AC3E}">
        <p14:creationId xmlns:p14="http://schemas.microsoft.com/office/powerpoint/2010/main" val="378362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5256993"/>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6500" baseline="0" dirty="0">
                          <a:solidFill>
                            <a:srgbClr val="FFFFFF"/>
                          </a:solidFill>
                          <a:effectLst/>
                          <a:latin typeface="+mj-lt"/>
                          <a:ea typeface="Calibri" panose="020F0502020204030204" pitchFamily="34" charset="0"/>
                          <a:cs typeface="Times New Roman" panose="02020603050405020304" pitchFamily="18" charset="0"/>
                        </a:rPr>
                        <a:t>                         Working</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710" y="1125644"/>
            <a:ext cx="5172684" cy="5514144"/>
          </a:xfrm>
          <a:prstGeom prst="rect">
            <a:avLst/>
          </a:prstGeom>
        </p:spPr>
      </p:pic>
      <p:pic>
        <p:nvPicPr>
          <p:cNvPr id="6" name="Picture 7" descr="http://images.tutorvista.com/content/sources-energy/working-of-windmill.jpeg"/>
          <p:cNvPicPr>
            <a:picLocks noChangeAspect="1" noChangeArrowheads="1"/>
          </p:cNvPicPr>
          <p:nvPr/>
        </p:nvPicPr>
        <p:blipFill rotWithShape="1">
          <a:blip r:embed="rId3">
            <a:extLst>
              <a:ext uri="{28A0092B-C50C-407E-A947-70E740481C1C}">
                <a14:useLocalDpi xmlns:a14="http://schemas.microsoft.com/office/drawing/2010/main" val="0"/>
              </a:ext>
            </a:extLst>
          </a:blip>
          <a:srcRect l="2068" t="1199" r="2017" b="1493"/>
          <a:stretch>
            <a:fillRect/>
          </a:stretch>
        </p:blipFill>
        <p:spPr bwMode="auto">
          <a:xfrm>
            <a:off x="194770" y="1078882"/>
            <a:ext cx="6724185" cy="5514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31" y="4549698"/>
            <a:ext cx="2248108" cy="1651244"/>
          </a:xfrm>
          <a:prstGeom prst="rect">
            <a:avLst/>
          </a:prstGeom>
        </p:spPr>
      </p:pic>
    </p:spTree>
    <p:extLst>
      <p:ext uri="{BB962C8B-B14F-4D97-AF65-F5344CB8AC3E}">
        <p14:creationId xmlns:p14="http://schemas.microsoft.com/office/powerpoint/2010/main" val="243713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2257135"/>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rPr>
                        <a:t>Types</a:t>
                      </a:r>
                      <a:r>
                        <a:rPr lang="en-US" sz="6500" baseline="0" dirty="0">
                          <a:effectLst/>
                        </a:rPr>
                        <a:t> of wind turbine</a:t>
                      </a:r>
                      <a:endParaRPr lang="en-US" sz="6500" dirty="0">
                        <a:solidFill>
                          <a:srgbClr val="FFFFFF"/>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502422" y="981566"/>
            <a:ext cx="3555460" cy="532903"/>
          </a:xfrm>
          <a:prstGeom prst="rect">
            <a:avLst/>
          </a:prstGeom>
        </p:spPr>
        <p:txBody>
          <a:bodyPr wrap="none">
            <a:spAutoFit/>
          </a:bodyPr>
          <a:lstStyle/>
          <a:p>
            <a:pPr marL="342900" marR="0" lvl="0" indent="-342900">
              <a:lnSpc>
                <a:spcPct val="107000"/>
              </a:lnSpc>
              <a:spcBef>
                <a:spcPts val="0"/>
              </a:spcBef>
              <a:spcAft>
                <a:spcPts val="80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Horizontal axis type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798749" y="1532944"/>
            <a:ext cx="9882389" cy="454612"/>
          </a:xfrm>
          <a:prstGeom prst="rect">
            <a:avLst/>
          </a:prstGeom>
        </p:spPr>
        <p:txBody>
          <a:bodyPr wrap="square">
            <a:spAutoFit/>
          </a:bodyPr>
          <a:lstStyle/>
          <a:p>
            <a:pPr>
              <a:lnSpc>
                <a:spcPct val="107000"/>
              </a:lnSpc>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000000"/>
                </a:solidFill>
                <a:latin typeface="Calibri" panose="020F0502020204030204" pitchFamily="34" charset="0"/>
                <a:ea typeface="Calibri" panose="020F0502020204030204" pitchFamily="34" charset="0"/>
                <a:cs typeface="Trebuchet MS" panose="020B0603020202020204" pitchFamily="34" charset="0"/>
              </a:rPr>
              <a:t>A horizontal axis machine has its blades rotating on an axis parallel to the ground.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1-bladed carto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4327" y="3965538"/>
            <a:ext cx="1755775" cy="2725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2-bladed carto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55495" y="3959676"/>
            <a:ext cx="1792287" cy="2725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3-bladed carto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03175" y="3959676"/>
            <a:ext cx="1755775" cy="2725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796317165"/>
              </p:ext>
            </p:extLst>
          </p:nvPr>
        </p:nvGraphicFramePr>
        <p:xfrm>
          <a:off x="0" y="2045639"/>
          <a:ext cx="12192000" cy="4639775"/>
        </p:xfrm>
        <a:graphic>
          <a:graphicData uri="http://schemas.openxmlformats.org/drawingml/2006/table">
            <a:tbl>
              <a:tblPr firstRow="1" bandRow="1">
                <a:effectLst>
                  <a:innerShdw blurRad="63500" dist="50800" dir="16200000">
                    <a:prstClr val="black">
                      <a:alpha val="50000"/>
                    </a:prstClr>
                  </a:innerShdw>
                </a:effectLst>
                <a:tableStyleId>{69012ECD-51FC-41F1-AA8D-1B2483CD663E}</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487778">
                <a:tc>
                  <a:txBody>
                    <a:bodyPr/>
                    <a:lstStyle/>
                    <a:p>
                      <a:r>
                        <a:rPr lang="en-US" sz="2000" dirty="0"/>
                        <a:t>Single blade Horizontal wind</a:t>
                      </a:r>
                      <a:r>
                        <a:rPr lang="en-US" sz="2000" baseline="0" dirty="0"/>
                        <a:t> turbine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 Two</a:t>
                      </a:r>
                      <a:r>
                        <a:rPr lang="en-US" sz="2000" baseline="0" dirty="0"/>
                        <a:t> blades </a:t>
                      </a:r>
                      <a:r>
                        <a:rPr lang="en-US" sz="2000" dirty="0"/>
                        <a:t>Horizontal wind</a:t>
                      </a:r>
                      <a:r>
                        <a:rPr lang="en-US" sz="2000" baseline="0" dirty="0"/>
                        <a:t> turbine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50" dirty="0"/>
                        <a:t>Three blades</a:t>
                      </a:r>
                      <a:r>
                        <a:rPr lang="en-US" sz="1950" baseline="0" dirty="0"/>
                        <a:t> Horizontal wind turbine</a:t>
                      </a:r>
                      <a:endParaRPr lang="en-US" sz="19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51997">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1" name="Picture 10" descr="RivalCalzoniItaly652013-100x200x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0102" y="3959676"/>
            <a:ext cx="1724923" cy="270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edwind500NL02-100x200x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7782" y="3959675"/>
            <a:ext cx="1695452" cy="27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arbooreCoop-700x1100-JutlandDenmarkNorthwestSeptember-24-2005%20011-100x200x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8950" y="3959676"/>
            <a:ext cx="1754008"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0146" y="2574642"/>
            <a:ext cx="3907736" cy="415498"/>
          </a:xfrm>
          <a:prstGeom prst="rect">
            <a:avLst/>
          </a:prstGeom>
        </p:spPr>
        <p:txBody>
          <a:bodyPr wrap="none">
            <a:spAutoFit/>
          </a:bodyPr>
          <a:lstStyle/>
          <a:p>
            <a:r>
              <a:rPr lang="en-US" sz="2100" dirty="0">
                <a:latin typeface="Calibri" panose="020F0502020204030204" pitchFamily="34" charset="0"/>
                <a:ea typeface="Calibri" panose="020F0502020204030204" pitchFamily="34" charset="0"/>
                <a:cs typeface="Times New Roman" panose="02020603050405020304" pitchFamily="18" charset="0"/>
              </a:rPr>
              <a:t>Lower blade weight and less cost. </a:t>
            </a:r>
            <a:endParaRPr lang="en-US" sz="2100" dirty="0"/>
          </a:p>
        </p:txBody>
      </p:sp>
      <p:sp>
        <p:nvSpPr>
          <p:cNvPr id="14" name="Rectangle 13"/>
          <p:cNvSpPr/>
          <p:nvPr/>
        </p:nvSpPr>
        <p:spPr>
          <a:xfrm>
            <a:off x="0" y="3143253"/>
            <a:ext cx="4160859" cy="392415"/>
          </a:xfrm>
          <a:prstGeom prst="rect">
            <a:avLst/>
          </a:prstGeom>
        </p:spPr>
        <p:txBody>
          <a:bodyPr wrap="square">
            <a:spAutoFit/>
          </a:bodyPr>
          <a:lstStyle/>
          <a:p>
            <a:r>
              <a:rPr lang="en-US" sz="1950" dirty="0">
                <a:latin typeface="Calibri" panose="020F0502020204030204" pitchFamily="34" charset="0"/>
                <a:ea typeface="Calibri" panose="020F0502020204030204" pitchFamily="34" charset="0"/>
                <a:cs typeface="Times New Roman" panose="02020603050405020304" pitchFamily="18" charset="0"/>
              </a:rPr>
              <a:t>More vibration &amp; unconventional look.</a:t>
            </a:r>
            <a:endParaRPr lang="en-US" sz="1950" dirty="0"/>
          </a:p>
        </p:txBody>
      </p:sp>
      <p:sp>
        <p:nvSpPr>
          <p:cNvPr id="15" name="Rectangle 14"/>
          <p:cNvSpPr/>
          <p:nvPr/>
        </p:nvSpPr>
        <p:spPr>
          <a:xfrm>
            <a:off x="4160859" y="2574642"/>
            <a:ext cx="3370731" cy="415498"/>
          </a:xfrm>
          <a:prstGeom prst="rect">
            <a:avLst/>
          </a:prstGeom>
        </p:spPr>
        <p:txBody>
          <a:bodyPr wrap="none">
            <a:spAutoFit/>
          </a:bodyPr>
          <a:lstStyle/>
          <a:p>
            <a:r>
              <a:rPr lang="en-US" sz="2100" dirty="0">
                <a:latin typeface="Calibri" panose="020F0502020204030204" pitchFamily="34" charset="0"/>
                <a:cs typeface="Times New Roman" panose="02020603050405020304" pitchFamily="18" charset="0"/>
              </a:rPr>
              <a:t>Similar to single blade HAWT.</a:t>
            </a:r>
            <a:endParaRPr lang="en-US" sz="2100" dirty="0"/>
          </a:p>
        </p:txBody>
      </p:sp>
      <p:sp>
        <p:nvSpPr>
          <p:cNvPr id="16" name="Rectangle 15"/>
          <p:cNvSpPr/>
          <p:nvPr/>
        </p:nvSpPr>
        <p:spPr>
          <a:xfrm>
            <a:off x="4166421" y="3141852"/>
            <a:ext cx="2637132" cy="415498"/>
          </a:xfrm>
          <a:prstGeom prst="rect">
            <a:avLst/>
          </a:prstGeom>
        </p:spPr>
        <p:txBody>
          <a:bodyPr wrap="none">
            <a:spAutoFit/>
          </a:bodyPr>
          <a:lstStyle/>
          <a:p>
            <a:r>
              <a:rPr lang="en-US" sz="2100" dirty="0">
                <a:latin typeface="Calibri" panose="020F0502020204030204" pitchFamily="34" charset="0"/>
                <a:cs typeface="Times New Roman" panose="02020603050405020304" pitchFamily="18" charset="0"/>
              </a:rPr>
              <a:t>Have stability problem</a:t>
            </a:r>
            <a:endParaRPr lang="en-US" sz="2100" dirty="0"/>
          </a:p>
        </p:txBody>
      </p:sp>
      <p:sp>
        <p:nvSpPr>
          <p:cNvPr id="17" name="Rectangle 16"/>
          <p:cNvSpPr/>
          <p:nvPr/>
        </p:nvSpPr>
        <p:spPr>
          <a:xfrm>
            <a:off x="7665983" y="3070974"/>
            <a:ext cx="4526017" cy="415498"/>
          </a:xfrm>
          <a:prstGeom prst="rect">
            <a:avLst/>
          </a:prstGeom>
        </p:spPr>
        <p:txBody>
          <a:bodyPr wrap="square">
            <a:spAutoFit/>
          </a:bodyPr>
          <a:lstStyle/>
          <a:p>
            <a:pPr lvl="1" fontAlgn="auto">
              <a:spcAft>
                <a:spcPts val="0"/>
              </a:spcAft>
              <a:defRPr/>
            </a:pPr>
            <a:r>
              <a:rPr lang="en-US" sz="2100" dirty="0"/>
              <a:t>  increases gearbox costs</a:t>
            </a:r>
          </a:p>
        </p:txBody>
      </p:sp>
      <p:sp>
        <p:nvSpPr>
          <p:cNvPr id="18" name="Rectangle 17"/>
          <p:cNvSpPr/>
          <p:nvPr/>
        </p:nvSpPr>
        <p:spPr>
          <a:xfrm>
            <a:off x="8224303" y="2576317"/>
            <a:ext cx="3688655" cy="415498"/>
          </a:xfrm>
          <a:prstGeom prst="rect">
            <a:avLst/>
          </a:prstGeom>
        </p:spPr>
        <p:txBody>
          <a:bodyPr wrap="square">
            <a:spAutoFit/>
          </a:bodyPr>
          <a:lstStyle/>
          <a:p>
            <a:pPr fontAlgn="auto">
              <a:spcAft>
                <a:spcPts val="0"/>
              </a:spcAft>
              <a:defRPr/>
            </a:pPr>
            <a:r>
              <a:rPr lang="en-US" sz="2100" dirty="0"/>
              <a:t>Balance of gyroscopic forces</a:t>
            </a:r>
          </a:p>
        </p:txBody>
      </p:sp>
    </p:spTree>
    <p:extLst>
      <p:ext uri="{BB962C8B-B14F-4D97-AF65-F5344CB8AC3E}">
        <p14:creationId xmlns:p14="http://schemas.microsoft.com/office/powerpoint/2010/main" val="28495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7274491"/>
              </p:ext>
            </p:extLst>
          </p:nvPr>
        </p:nvGraphicFramePr>
        <p:xfrm>
          <a:off x="0" y="0"/>
          <a:ext cx="12192000" cy="1049821"/>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1049821">
                <a:tc>
                  <a:txBody>
                    <a:bodyPr/>
                    <a:lstStyle/>
                    <a:p>
                      <a:pPr marL="0" marR="0">
                        <a:lnSpc>
                          <a:spcPct val="107000"/>
                        </a:lnSpc>
                        <a:spcBef>
                          <a:spcPts val="0"/>
                        </a:spcBef>
                        <a:spcAft>
                          <a:spcPts val="0"/>
                        </a:spcAft>
                      </a:pPr>
                      <a:r>
                        <a:rPr lang="en-US" sz="4000" dirty="0">
                          <a:effectLst/>
                        </a:rPr>
                        <a:t>                   </a:t>
                      </a:r>
                      <a:r>
                        <a:rPr lang="en-US" sz="6500" dirty="0">
                          <a:effectLst/>
                        </a:rPr>
                        <a:t>Types</a:t>
                      </a:r>
                      <a:r>
                        <a:rPr lang="en-US" sz="6500" baseline="0" dirty="0">
                          <a:effectLst/>
                        </a:rPr>
                        <a:t> of wind turbine</a:t>
                      </a:r>
                      <a:endParaRPr lang="en-US" sz="6500" b="1" kern="1200" dirty="0">
                        <a:solidFill>
                          <a:srgbClr val="FFFFFF"/>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0" y="6686550"/>
          <a:ext cx="12192001" cy="171450"/>
        </p:xfrm>
        <a:graphic>
          <a:graphicData uri="http://schemas.openxmlformats.org/drawingml/2006/table">
            <a:tbl>
              <a:tblPr firstRow="1" firstCol="1" bandRow="1">
                <a:tableStyleId>{5C22544A-7EE6-4342-B048-85BDC9FD1C3A}</a:tableStyleId>
              </a:tblPr>
              <a:tblGrid>
                <a:gridCol w="12192001">
                  <a:extLst>
                    <a:ext uri="{9D8B030D-6E8A-4147-A177-3AD203B41FA5}">
                      <a16:colId xmlns:a16="http://schemas.microsoft.com/office/drawing/2014/main" val="20000"/>
                    </a:ext>
                  </a:extLst>
                </a:gridCol>
              </a:tblGrid>
              <a:tr h="101926">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443688" y="1019485"/>
            <a:ext cx="3318729" cy="532903"/>
          </a:xfrm>
          <a:prstGeom prst="rect">
            <a:avLst/>
          </a:prstGeom>
        </p:spPr>
        <p:txBody>
          <a:bodyPr wrap="none">
            <a:spAutoFit/>
          </a:bodyPr>
          <a:lstStyle/>
          <a:p>
            <a:pPr marL="514350" marR="0" lvl="0" indent="-514350">
              <a:lnSpc>
                <a:spcPct val="107000"/>
              </a:lnSpc>
              <a:spcBef>
                <a:spcPts val="0"/>
              </a:spcBef>
              <a:spcAft>
                <a:spcPts val="800"/>
              </a:spcAft>
              <a:buAutoNum type="arabicPeriod" startAt="2"/>
            </a:pPr>
            <a:r>
              <a:rPr lang="en-US" sz="2800" b="1" dirty="0">
                <a:latin typeface="Calibri" panose="020F0502020204030204" pitchFamily="34" charset="0"/>
                <a:ea typeface="Calibri" panose="020F0502020204030204" pitchFamily="34" charset="0"/>
                <a:cs typeface="Times New Roman" panose="02020603050405020304" pitchFamily="18" charset="0"/>
              </a:rPr>
              <a:t>Vertical axis type </a:t>
            </a:r>
          </a:p>
        </p:txBody>
      </p:sp>
      <p:graphicFrame>
        <p:nvGraphicFramePr>
          <p:cNvPr id="4" name="Table 3"/>
          <p:cNvGraphicFramePr>
            <a:graphicFrameLocks noGrp="1"/>
          </p:cNvGraphicFramePr>
          <p:nvPr>
            <p:extLst>
              <p:ext uri="{D42A27DB-BD31-4B8C-83A1-F6EECF244321}">
                <p14:modId xmlns:p14="http://schemas.microsoft.com/office/powerpoint/2010/main" val="1870104637"/>
              </p:ext>
            </p:extLst>
          </p:nvPr>
        </p:nvGraphicFramePr>
        <p:xfrm>
          <a:off x="272954" y="2368309"/>
          <a:ext cx="11573304" cy="4302946"/>
        </p:xfrm>
        <a:graphic>
          <a:graphicData uri="http://schemas.openxmlformats.org/drawingml/2006/table">
            <a:tbl>
              <a:tblPr firstRow="1" bandRow="1">
                <a:tableStyleId>{69012ECD-51FC-41F1-AA8D-1B2483CD663E}</a:tableStyleId>
              </a:tblPr>
              <a:tblGrid>
                <a:gridCol w="5786652">
                  <a:extLst>
                    <a:ext uri="{9D8B030D-6E8A-4147-A177-3AD203B41FA5}">
                      <a16:colId xmlns:a16="http://schemas.microsoft.com/office/drawing/2014/main" val="20000"/>
                    </a:ext>
                  </a:extLst>
                </a:gridCol>
                <a:gridCol w="5786652">
                  <a:extLst>
                    <a:ext uri="{9D8B030D-6E8A-4147-A177-3AD203B41FA5}">
                      <a16:colId xmlns:a16="http://schemas.microsoft.com/office/drawing/2014/main" val="20001"/>
                    </a:ext>
                  </a:extLst>
                </a:gridCol>
              </a:tblGrid>
              <a:tr h="596665">
                <a:tc>
                  <a:txBody>
                    <a:bodyPr/>
                    <a:lstStyle/>
                    <a:p>
                      <a:r>
                        <a:rPr lang="en-US" sz="2400" b="1" kern="1200" dirty="0">
                          <a:solidFill>
                            <a:schemeClr val="bg1"/>
                          </a:solidFill>
                          <a:effectLst/>
                          <a:latin typeface="+mn-lt"/>
                          <a:ea typeface="+mn-ea"/>
                          <a:cs typeface="+mn-cs"/>
                        </a:rPr>
                        <a:t>              Darrieus wind turbine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kern="1200" dirty="0">
                          <a:solidFill>
                            <a:schemeClr val="bg1"/>
                          </a:solidFill>
                          <a:effectLst/>
                          <a:latin typeface="+mn-lt"/>
                          <a:ea typeface="+mn-ea"/>
                          <a:cs typeface="+mn-cs"/>
                        </a:rPr>
                        <a:t>               Savonius wind turbine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281">
                <a:tc>
                  <a:txBody>
                    <a:bodyPr/>
                    <a:lstStyle/>
                    <a:p>
                      <a:r>
                        <a:rPr lang="en-US" sz="20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p:cNvSpPr/>
          <p:nvPr/>
        </p:nvSpPr>
        <p:spPr>
          <a:xfrm>
            <a:off x="982639" y="1552388"/>
            <a:ext cx="11209361" cy="769441"/>
          </a:xfrm>
          <a:prstGeom prst="rect">
            <a:avLst/>
          </a:prstGeom>
        </p:spPr>
        <p:txBody>
          <a:bodyPr wrap="square">
            <a:spAutoFit/>
          </a:bodyPr>
          <a:lstStyle/>
          <a:p>
            <a:r>
              <a:rPr lang="en-US" sz="2200" dirty="0"/>
              <a:t>                 Vertical axis wind turbines(VAWTs) have the main rotor shaft arranged vertically. </a:t>
            </a:r>
          </a:p>
          <a:p>
            <a:r>
              <a:rPr lang="en-US" sz="2200" dirty="0"/>
              <a:t>                  VAWTs runs in any wind direction.</a:t>
            </a:r>
          </a:p>
        </p:txBody>
      </p:sp>
      <p:pic>
        <p:nvPicPr>
          <p:cNvPr id="6" name="Picture 4" descr="http://netzeroguide.com/savonius-wind-tur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327" y="4134021"/>
            <a:ext cx="3580835" cy="2506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ind-works.org/cms/uploads/RTEmagicC_FloWind-Darrieus-Wildflower-Hike-Tehachapi-1980s-01-1200x800x72.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3" y="4166748"/>
            <a:ext cx="4270375" cy="24738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3688" y="3027975"/>
            <a:ext cx="1643912" cy="369332"/>
          </a:xfrm>
          <a:prstGeom prst="rect">
            <a:avLst/>
          </a:prstGeom>
        </p:spPr>
        <p:txBody>
          <a:bodyPr wrap="none">
            <a:spAutoFit/>
          </a:bodyPr>
          <a:lstStyle/>
          <a:p>
            <a:r>
              <a:rPr lang="en-US" dirty="0"/>
              <a:t>Good efficiency</a:t>
            </a:r>
          </a:p>
        </p:txBody>
      </p:sp>
      <p:sp>
        <p:nvSpPr>
          <p:cNvPr id="9" name="Rectangle 8"/>
          <p:cNvSpPr/>
          <p:nvPr/>
        </p:nvSpPr>
        <p:spPr>
          <a:xfrm>
            <a:off x="443688" y="3397307"/>
            <a:ext cx="4980210" cy="369332"/>
          </a:xfrm>
          <a:prstGeom prst="rect">
            <a:avLst/>
          </a:prstGeom>
        </p:spPr>
        <p:txBody>
          <a:bodyPr wrap="none">
            <a:spAutoFit/>
          </a:bodyPr>
          <a:lstStyle/>
          <a:p>
            <a:r>
              <a:rPr lang="en-US" dirty="0"/>
              <a:t>Produce large torque and cyclic stress on the tower</a:t>
            </a:r>
          </a:p>
        </p:txBody>
      </p:sp>
      <p:sp>
        <p:nvSpPr>
          <p:cNvPr id="10" name="Rectangle 9"/>
          <p:cNvSpPr/>
          <p:nvPr/>
        </p:nvSpPr>
        <p:spPr>
          <a:xfrm>
            <a:off x="443688" y="3764688"/>
            <a:ext cx="5094023" cy="369332"/>
          </a:xfrm>
          <a:prstGeom prst="rect">
            <a:avLst/>
          </a:prstGeom>
        </p:spPr>
        <p:txBody>
          <a:bodyPr wrap="none">
            <a:spAutoFit/>
          </a:bodyPr>
          <a:lstStyle/>
          <a:p>
            <a:r>
              <a:rPr lang="en-US" dirty="0"/>
              <a:t>Require some external power source to start turning</a:t>
            </a:r>
          </a:p>
        </p:txBody>
      </p:sp>
      <p:sp>
        <p:nvSpPr>
          <p:cNvPr id="11" name="Rectangle 10"/>
          <p:cNvSpPr/>
          <p:nvPr/>
        </p:nvSpPr>
        <p:spPr>
          <a:xfrm>
            <a:off x="6359739" y="3027975"/>
            <a:ext cx="2033634" cy="369332"/>
          </a:xfrm>
          <a:prstGeom prst="rect">
            <a:avLst/>
          </a:prstGeom>
        </p:spPr>
        <p:txBody>
          <a:bodyPr wrap="square">
            <a:spAutoFit/>
          </a:bodyPr>
          <a:lstStyle/>
          <a:p>
            <a:r>
              <a:rPr lang="en-US" dirty="0"/>
              <a:t>drag type turbine</a:t>
            </a:r>
          </a:p>
        </p:txBody>
      </p:sp>
      <p:sp>
        <p:nvSpPr>
          <p:cNvPr id="12" name="Rectangle 11"/>
          <p:cNvSpPr/>
          <p:nvPr/>
        </p:nvSpPr>
        <p:spPr>
          <a:xfrm>
            <a:off x="6359739" y="4166748"/>
            <a:ext cx="1278940" cy="369332"/>
          </a:xfrm>
          <a:prstGeom prst="rect">
            <a:avLst/>
          </a:prstGeom>
        </p:spPr>
        <p:txBody>
          <a:bodyPr wrap="none">
            <a:spAutoFit/>
          </a:bodyPr>
          <a:lstStyle/>
          <a:p>
            <a:r>
              <a:rPr lang="en-US" dirty="0"/>
              <a:t>self starting</a:t>
            </a:r>
          </a:p>
        </p:txBody>
      </p:sp>
      <p:sp>
        <p:nvSpPr>
          <p:cNvPr id="13" name="Rectangle 12"/>
          <p:cNvSpPr/>
          <p:nvPr/>
        </p:nvSpPr>
        <p:spPr>
          <a:xfrm>
            <a:off x="6359739" y="4659190"/>
            <a:ext cx="1353256" cy="369332"/>
          </a:xfrm>
          <a:prstGeom prst="rect">
            <a:avLst/>
          </a:prstGeom>
        </p:spPr>
        <p:txBody>
          <a:bodyPr wrap="none">
            <a:spAutoFit/>
          </a:bodyPr>
          <a:lstStyle/>
          <a:p>
            <a:r>
              <a:rPr lang="en-US" dirty="0"/>
              <a:t>less efficient</a:t>
            </a:r>
          </a:p>
        </p:txBody>
      </p:sp>
      <p:sp>
        <p:nvSpPr>
          <p:cNvPr id="14" name="Rectangle 13"/>
          <p:cNvSpPr/>
          <p:nvPr/>
        </p:nvSpPr>
        <p:spPr>
          <a:xfrm>
            <a:off x="6359739" y="3397307"/>
            <a:ext cx="6096000" cy="646331"/>
          </a:xfrm>
          <a:prstGeom prst="rect">
            <a:avLst/>
          </a:prstGeom>
        </p:spPr>
        <p:txBody>
          <a:bodyPr>
            <a:spAutoFit/>
          </a:bodyPr>
          <a:lstStyle/>
          <a:p>
            <a:r>
              <a:rPr lang="en-US" dirty="0"/>
              <a:t>used in cases of high reliability in many things such as ventilation and anemometers.</a:t>
            </a:r>
          </a:p>
        </p:txBody>
      </p:sp>
    </p:spTree>
    <p:extLst>
      <p:ext uri="{BB962C8B-B14F-4D97-AF65-F5344CB8AC3E}">
        <p14:creationId xmlns:p14="http://schemas.microsoft.com/office/powerpoint/2010/main" val="2228507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2180</TotalTime>
  <Words>1977</Words>
  <Application>Microsoft Office PowerPoint</Application>
  <PresentationFormat>Widescreen</PresentationFormat>
  <Paragraphs>278</Paragraphs>
  <Slides>27</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Arial</vt:lpstr>
      <vt:lpstr>Arial Unicode MS</vt:lpstr>
      <vt:lpstr>Calibri</vt:lpstr>
      <vt:lpstr>Calibri Light</vt:lpstr>
      <vt:lpstr>Cambria Math</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HAWT</vt:lpstr>
      <vt:lpstr>PowerPoint Presentation</vt:lpstr>
      <vt:lpstr>Betz limit - Max power of 59%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Hernando Efrain Leon Rodriguez</cp:lastModifiedBy>
  <cp:revision>151</cp:revision>
  <cp:lastPrinted>2014-10-15T10:34:01Z</cp:lastPrinted>
  <dcterms:created xsi:type="dcterms:W3CDTF">2014-08-17T05:18:21Z</dcterms:created>
  <dcterms:modified xsi:type="dcterms:W3CDTF">2026-02-16T11:59:14Z</dcterms:modified>
</cp:coreProperties>
</file>